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71" r:id="rId2"/>
    <p:sldId id="309" r:id="rId3"/>
    <p:sldId id="293" r:id="rId4"/>
    <p:sldId id="321" r:id="rId5"/>
    <p:sldId id="306" r:id="rId6"/>
    <p:sldId id="305" r:id="rId7"/>
    <p:sldId id="307" r:id="rId8"/>
    <p:sldId id="257" r:id="rId9"/>
    <p:sldId id="295" r:id="rId10"/>
    <p:sldId id="297" r:id="rId11"/>
    <p:sldId id="302" r:id="rId12"/>
    <p:sldId id="308" r:id="rId13"/>
    <p:sldId id="313" r:id="rId14"/>
    <p:sldId id="311" r:id="rId15"/>
    <p:sldId id="323" r:id="rId16"/>
    <p:sldId id="315" r:id="rId17"/>
    <p:sldId id="316" r:id="rId18"/>
    <p:sldId id="318" r:id="rId19"/>
    <p:sldId id="298" r:id="rId20"/>
    <p:sldId id="319" r:id="rId21"/>
    <p:sldId id="324" r:id="rId22"/>
    <p:sldId id="325" r:id="rId23"/>
    <p:sldId id="327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336699"/>
    <a:srgbClr val="2B79C7"/>
    <a:srgbClr val="996633"/>
    <a:srgbClr val="FFCC99"/>
    <a:srgbClr val="83360F"/>
    <a:srgbClr val="000000"/>
    <a:srgbClr val="A44C3A"/>
    <a:srgbClr val="712E0D"/>
    <a:srgbClr val="8E3A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E53647F-C130-4D89-B373-84314B58EFA8}" v="736" dt="2026-02-27T23:13:53.8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26" autoAdjust="0"/>
    <p:restoredTop sz="94660"/>
  </p:normalViewPr>
  <p:slideViewPr>
    <p:cSldViewPr snapToGrid="0">
      <p:cViewPr varScale="1">
        <p:scale>
          <a:sx n="49" d="100"/>
          <a:sy n="49" d="100"/>
        </p:scale>
        <p:origin x="1152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4E2FCF-B331-4603-9E2B-FBF8D6AE8ECA}" type="datetimeFigureOut">
              <a:rPr lang="en-US" smtClean="0"/>
              <a:t>3/3/2026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5DF468-955B-4BA9-9766-A61DB7DB19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7363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dirty="0">
                <a:latin typeface="Bookman Old Style" panose="02050604050505020204" pitchFamily="18" charset="0"/>
              </a:rPr>
              <a:t>Remarkable creatures – intelligentsia of insect world</a:t>
            </a:r>
          </a:p>
          <a:p>
            <a:r>
              <a:rPr lang="en-US" sz="1400" dirty="0">
                <a:latin typeface="Bookman Old Style" panose="02050604050505020204" pitchFamily="18" charset="0"/>
              </a:rPr>
              <a:t>Complex system of sharing tasks and communicating</a:t>
            </a:r>
          </a:p>
          <a:p>
            <a:endParaRPr lang="en-US" sz="1400" dirty="0">
              <a:latin typeface="Bookman Old Style" panose="02050604050505020204" pitchFamily="18" charset="0"/>
            </a:endParaRPr>
          </a:p>
          <a:p>
            <a:r>
              <a:rPr lang="en-US" sz="1400" dirty="0">
                <a:latin typeface="Bookman Old Style" panose="02050604050505020204" pitchFamily="18" charset="0"/>
              </a:rPr>
              <a:t>Hygienic – fastidious about grooming themselves and keeping the hive clean.   </a:t>
            </a:r>
          </a:p>
          <a:p>
            <a:r>
              <a:rPr lang="en-US" sz="1400" dirty="0">
                <a:latin typeface="Bookman Old Style" panose="02050604050505020204" pitchFamily="18" charset="0"/>
              </a:rPr>
              <a:t>1</a:t>
            </a:r>
            <a:r>
              <a:rPr lang="en-US" sz="1400" baseline="30000" dirty="0">
                <a:latin typeface="Bookman Old Style" panose="02050604050505020204" pitchFamily="18" charset="0"/>
              </a:rPr>
              <a:t>st</a:t>
            </a:r>
            <a:r>
              <a:rPr lang="en-US" sz="1400" dirty="0">
                <a:latin typeface="Bookman Old Style" panose="02050604050505020204" pitchFamily="18" charset="0"/>
              </a:rPr>
              <a:t> thing bee does after hatching is to clean up debris from the cell it came out of</a:t>
            </a:r>
          </a:p>
          <a:p>
            <a:endParaRPr lang="en-US" sz="1400" dirty="0">
              <a:latin typeface="Bookman Old Style" panose="02050604050505020204" pitchFamily="18" charset="0"/>
            </a:endParaRPr>
          </a:p>
          <a:p>
            <a:r>
              <a:rPr lang="en-US" sz="1400" dirty="0">
                <a:latin typeface="Bookman Old Style" panose="02050604050505020204" pitchFamily="18" charset="0"/>
              </a:rPr>
              <a:t>Hard working</a:t>
            </a:r>
          </a:p>
          <a:p>
            <a:endParaRPr lang="en-US" sz="1400" dirty="0">
              <a:latin typeface="Bookman Old Style" panose="02050604050505020204" pitchFamily="18" charset="0"/>
            </a:endParaRPr>
          </a:p>
          <a:p>
            <a:r>
              <a:rPr lang="en-US" sz="1400" dirty="0">
                <a:latin typeface="Bookman Old Style" panose="02050604050505020204" pitchFamily="18" charset="0"/>
              </a:rPr>
              <a:t>Altruistic in the truest sense – put the colony’s needs over those of their own</a:t>
            </a:r>
          </a:p>
          <a:p>
            <a:endParaRPr lang="en-US" sz="1400" dirty="0">
              <a:latin typeface="Bookman Old Style" panose="02050604050505020204" pitchFamily="18" charset="0"/>
            </a:endParaRPr>
          </a:p>
          <a:p>
            <a:r>
              <a:rPr lang="en-US" sz="1400" dirty="0">
                <a:latin typeface="Bookman Old Style" panose="02050604050505020204" pitchFamily="18" charset="0"/>
              </a:rPr>
              <a:t>If you want to see what true teamwork looks like – look inside a beehive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E472DA-38BA-4943-A6DF-0C43BCEF681B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4089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>
                <a:latin typeface="Bookman Old Style" panose="02050604050505020204" pitchFamily="18" charset="0"/>
              </a:rPr>
              <a:t>Hive shown in upper left has been deserted but shows how the hive is structured about 8 to 10 combs. Oval shaped.</a:t>
            </a:r>
          </a:p>
          <a:p>
            <a:endParaRPr lang="en-US" baseline="0" dirty="0">
              <a:latin typeface="Bookman Old Style" panose="02050604050505020204" pitchFamily="18" charset="0"/>
            </a:endParaRPr>
          </a:p>
          <a:p>
            <a:r>
              <a:rPr lang="en-US" dirty="0">
                <a:latin typeface="Bookman Old Style" panose="02050604050505020204" pitchFamily="18" charset="0"/>
              </a:rPr>
              <a:t>Common for bees in the wild to move into a tree hollow</a:t>
            </a:r>
          </a:p>
          <a:p>
            <a:endParaRPr lang="en-US" baseline="0" dirty="0">
              <a:latin typeface="Bookman Old Style" panose="02050604050505020204" pitchFamily="18" charset="0"/>
            </a:endParaRPr>
          </a:p>
          <a:p>
            <a:r>
              <a:rPr lang="en-US" baseline="0" dirty="0">
                <a:latin typeface="Bookman Old Style" panose="02050604050505020204" pitchFamily="18" charset="0"/>
              </a:rPr>
              <a:t>Honey comb is made of beeswax. Individual cells are hexagon shaped. Cells fit together in a space-saving design.</a:t>
            </a:r>
          </a:p>
          <a:p>
            <a:endParaRPr lang="en-US" baseline="0" dirty="0">
              <a:latin typeface="Bookman Old Style" panose="02050604050505020204" pitchFamily="18" charset="0"/>
            </a:endParaRPr>
          </a:p>
          <a:p>
            <a:r>
              <a:rPr lang="en-US" baseline="0" dirty="0">
                <a:latin typeface="Bookman Old Style" panose="02050604050505020204" pitchFamily="18" charset="0"/>
              </a:rPr>
              <a:t>White substance in cells on lower picture on left side is developing larvae.  Eggs develop into larvae, then pupate</a:t>
            </a:r>
          </a:p>
          <a:p>
            <a:endParaRPr lang="en-US" baseline="0" dirty="0">
              <a:latin typeface="Bookman Old Style" panose="02050604050505020204" pitchFamily="18" charset="0"/>
            </a:endParaRPr>
          </a:p>
          <a:p>
            <a:r>
              <a:rPr lang="en-US" baseline="0" dirty="0">
                <a:latin typeface="Bookman Old Style" panose="02050604050505020204" pitchFamily="18" charset="0"/>
              </a:rPr>
              <a:t>A beekeeping hive consists of boxes, each containing 8-10 frames of bees. </a:t>
            </a:r>
          </a:p>
          <a:p>
            <a:endParaRPr lang="en-US" dirty="0">
              <a:latin typeface="Bookman Old Style" panose="02050604050505020204" pitchFamily="18" charset="0"/>
            </a:endParaRPr>
          </a:p>
          <a:p>
            <a:r>
              <a:rPr lang="en-US" dirty="0" err="1">
                <a:latin typeface="Bookman Old Style" panose="02050604050505020204" pitchFamily="18" charset="0"/>
              </a:rPr>
              <a:t>Langstroth</a:t>
            </a:r>
            <a:r>
              <a:rPr lang="en-US" dirty="0">
                <a:latin typeface="Bookman Old Style" panose="02050604050505020204" pitchFamily="18" charset="0"/>
              </a:rPr>
              <a:t> Hive – Rev. Lorenzo </a:t>
            </a:r>
            <a:r>
              <a:rPr lang="en-US" dirty="0" err="1">
                <a:latin typeface="Bookman Old Style" panose="02050604050505020204" pitchFamily="18" charset="0"/>
              </a:rPr>
              <a:t>Langstroth</a:t>
            </a:r>
            <a:r>
              <a:rPr lang="en-US" dirty="0">
                <a:latin typeface="Bookman Old Style" panose="02050604050505020204" pitchFamily="18" charset="0"/>
              </a:rPr>
              <a:t> 1851</a:t>
            </a:r>
          </a:p>
          <a:p>
            <a:r>
              <a:rPr lang="en-US" dirty="0">
                <a:latin typeface="Bookman Old Style" panose="02050604050505020204" pitchFamily="18" charset="0"/>
              </a:rPr>
              <a:t>Removable frames revolutionized beekeeping</a:t>
            </a:r>
          </a:p>
          <a:p>
            <a:r>
              <a:rPr lang="en-US" dirty="0">
                <a:latin typeface="Bookman Old Style" panose="02050604050505020204" pitchFamily="18" charset="0"/>
              </a:rPr>
              <a:t>Bee Space (3/8 inch) keeps bees from cementing the frames together with </a:t>
            </a:r>
            <a:r>
              <a:rPr lang="en-US" dirty="0" err="1">
                <a:latin typeface="Bookman Old Style" panose="02050604050505020204" pitchFamily="18" charset="0"/>
              </a:rPr>
              <a:t>propolis</a:t>
            </a:r>
            <a:endParaRPr lang="en-US" dirty="0">
              <a:latin typeface="Bookman Old Style" panose="02050604050505020204" pitchFamily="18" charset="0"/>
            </a:endParaRPr>
          </a:p>
          <a:p>
            <a:endParaRPr lang="en-US" dirty="0">
              <a:latin typeface="Bookman Old Style" panose="02050604050505020204" pitchFamily="18" charset="0"/>
            </a:endParaRPr>
          </a:p>
          <a:p>
            <a:r>
              <a:rPr lang="en-US" dirty="0">
                <a:latin typeface="Bookman Old Style" panose="02050604050505020204" pitchFamily="18" charset="0"/>
              </a:rPr>
              <a:t>Skeps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E472DA-38BA-4943-A6DF-0C43BCEF681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4309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E09A2-96C3-D967-A67F-CB0115EDD7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709F1F-3B97-F8F4-6A6C-6CCFACEF94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F7E6BC-EC1A-5F93-D16E-93B0F5CA3B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>
                <a:latin typeface="Bookman Old Style" panose="02050604050505020204" pitchFamily="18" charset="0"/>
              </a:rPr>
              <a:t>Hive shown in upper left has been deserted but shows how the hive is structured about 8 to 10 combs. Oval shaped.</a:t>
            </a:r>
          </a:p>
          <a:p>
            <a:endParaRPr lang="en-US" baseline="0" dirty="0">
              <a:latin typeface="Bookman Old Style" panose="02050604050505020204" pitchFamily="18" charset="0"/>
            </a:endParaRPr>
          </a:p>
          <a:p>
            <a:r>
              <a:rPr lang="en-US" dirty="0">
                <a:latin typeface="Bookman Old Style" panose="02050604050505020204" pitchFamily="18" charset="0"/>
              </a:rPr>
              <a:t>Common for bees in the wild to move into a tree hollow</a:t>
            </a:r>
          </a:p>
          <a:p>
            <a:endParaRPr lang="en-US" baseline="0" dirty="0">
              <a:latin typeface="Bookman Old Style" panose="02050604050505020204" pitchFamily="18" charset="0"/>
            </a:endParaRPr>
          </a:p>
          <a:p>
            <a:r>
              <a:rPr lang="en-US" baseline="0" dirty="0">
                <a:latin typeface="Bookman Old Style" panose="02050604050505020204" pitchFamily="18" charset="0"/>
              </a:rPr>
              <a:t>Honey comb is made of beeswax. Individual cells are hexagon shaped. Cells fit together in a space-saving design.</a:t>
            </a:r>
          </a:p>
          <a:p>
            <a:endParaRPr lang="en-US" baseline="0" dirty="0">
              <a:latin typeface="Bookman Old Style" panose="02050604050505020204" pitchFamily="18" charset="0"/>
            </a:endParaRPr>
          </a:p>
          <a:p>
            <a:r>
              <a:rPr lang="en-US" baseline="0" dirty="0">
                <a:latin typeface="Bookman Old Style" panose="02050604050505020204" pitchFamily="18" charset="0"/>
              </a:rPr>
              <a:t>White substance in cells on lower picture on left side is developing larvae.  Eggs develop into larvae, then pupate</a:t>
            </a:r>
          </a:p>
          <a:p>
            <a:endParaRPr lang="en-US" baseline="0" dirty="0">
              <a:latin typeface="Bookman Old Style" panose="02050604050505020204" pitchFamily="18" charset="0"/>
            </a:endParaRPr>
          </a:p>
          <a:p>
            <a:r>
              <a:rPr lang="en-US" baseline="0" dirty="0">
                <a:latin typeface="Bookman Old Style" panose="02050604050505020204" pitchFamily="18" charset="0"/>
              </a:rPr>
              <a:t>A beekeeping hive consists of boxes, each containing 8-10 frames of bees. </a:t>
            </a:r>
          </a:p>
          <a:p>
            <a:endParaRPr lang="en-US" dirty="0">
              <a:latin typeface="Bookman Old Style" panose="02050604050505020204" pitchFamily="18" charset="0"/>
            </a:endParaRPr>
          </a:p>
          <a:p>
            <a:r>
              <a:rPr lang="en-US" dirty="0" err="1">
                <a:latin typeface="Bookman Old Style" panose="02050604050505020204" pitchFamily="18" charset="0"/>
              </a:rPr>
              <a:t>Langstroth</a:t>
            </a:r>
            <a:r>
              <a:rPr lang="en-US" dirty="0">
                <a:latin typeface="Bookman Old Style" panose="02050604050505020204" pitchFamily="18" charset="0"/>
              </a:rPr>
              <a:t> Hive – Rev. Lorenzo </a:t>
            </a:r>
            <a:r>
              <a:rPr lang="en-US" dirty="0" err="1">
                <a:latin typeface="Bookman Old Style" panose="02050604050505020204" pitchFamily="18" charset="0"/>
              </a:rPr>
              <a:t>Langstroth</a:t>
            </a:r>
            <a:r>
              <a:rPr lang="en-US" dirty="0">
                <a:latin typeface="Bookman Old Style" panose="02050604050505020204" pitchFamily="18" charset="0"/>
              </a:rPr>
              <a:t> 1851</a:t>
            </a:r>
          </a:p>
          <a:p>
            <a:r>
              <a:rPr lang="en-US" dirty="0">
                <a:latin typeface="Bookman Old Style" panose="02050604050505020204" pitchFamily="18" charset="0"/>
              </a:rPr>
              <a:t>Removable frames revolutionized beekeeping</a:t>
            </a:r>
          </a:p>
          <a:p>
            <a:r>
              <a:rPr lang="en-US" dirty="0">
                <a:latin typeface="Bookman Old Style" panose="02050604050505020204" pitchFamily="18" charset="0"/>
              </a:rPr>
              <a:t>Bee Space (3/8 inch) keeps bees from cementing the frames together with </a:t>
            </a:r>
            <a:r>
              <a:rPr lang="en-US" dirty="0" err="1">
                <a:latin typeface="Bookman Old Style" panose="02050604050505020204" pitchFamily="18" charset="0"/>
              </a:rPr>
              <a:t>propolis</a:t>
            </a:r>
            <a:endParaRPr lang="en-US" dirty="0">
              <a:latin typeface="Bookman Old Style" panose="02050604050505020204" pitchFamily="18" charset="0"/>
            </a:endParaRPr>
          </a:p>
          <a:p>
            <a:endParaRPr lang="en-US" dirty="0">
              <a:latin typeface="Bookman Old Style" panose="02050604050505020204" pitchFamily="18" charset="0"/>
            </a:endParaRPr>
          </a:p>
          <a:p>
            <a:r>
              <a:rPr lang="en-US" dirty="0">
                <a:latin typeface="Bookman Old Style" panose="02050604050505020204" pitchFamily="18" charset="0"/>
              </a:rPr>
              <a:t>Skeps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89DA69-223C-80AA-9D25-86573F5E80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E472DA-38BA-4943-A6DF-0C43BCEF681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9259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BED31B-0877-D10B-814F-6F3D36634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295E68-10BB-B118-C790-2A8C138199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C42CAE-C051-ADAE-DB2B-3EB617A213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>
                <a:latin typeface="Bookman Old Style" panose="02050604050505020204" pitchFamily="18" charset="0"/>
              </a:rPr>
              <a:t>Hive shown in upper left has been deserted but shows how the hive is structured about 8 to 10 combs. Oval shaped.</a:t>
            </a:r>
          </a:p>
          <a:p>
            <a:endParaRPr lang="en-US" baseline="0" dirty="0">
              <a:latin typeface="Bookman Old Style" panose="02050604050505020204" pitchFamily="18" charset="0"/>
            </a:endParaRPr>
          </a:p>
          <a:p>
            <a:r>
              <a:rPr lang="en-US" dirty="0">
                <a:latin typeface="Bookman Old Style" panose="02050604050505020204" pitchFamily="18" charset="0"/>
              </a:rPr>
              <a:t>Common for bees in the wild to move into a tree hollow</a:t>
            </a:r>
          </a:p>
          <a:p>
            <a:endParaRPr lang="en-US" baseline="0" dirty="0">
              <a:latin typeface="Bookman Old Style" panose="02050604050505020204" pitchFamily="18" charset="0"/>
            </a:endParaRPr>
          </a:p>
          <a:p>
            <a:r>
              <a:rPr lang="en-US" baseline="0" dirty="0">
                <a:latin typeface="Bookman Old Style" panose="02050604050505020204" pitchFamily="18" charset="0"/>
              </a:rPr>
              <a:t>Honey comb is made of beeswax. Individual cells are hexagon shaped. Cells fit together in a space-saving design.</a:t>
            </a:r>
          </a:p>
          <a:p>
            <a:endParaRPr lang="en-US" baseline="0" dirty="0">
              <a:latin typeface="Bookman Old Style" panose="02050604050505020204" pitchFamily="18" charset="0"/>
            </a:endParaRPr>
          </a:p>
          <a:p>
            <a:r>
              <a:rPr lang="en-US" baseline="0" dirty="0">
                <a:latin typeface="Bookman Old Style" panose="02050604050505020204" pitchFamily="18" charset="0"/>
              </a:rPr>
              <a:t>White substance in cells on lower picture on left side is developing larvae.  Eggs develop into larvae, then pupate</a:t>
            </a:r>
          </a:p>
          <a:p>
            <a:endParaRPr lang="en-US" baseline="0" dirty="0">
              <a:latin typeface="Bookman Old Style" panose="02050604050505020204" pitchFamily="18" charset="0"/>
            </a:endParaRPr>
          </a:p>
          <a:p>
            <a:r>
              <a:rPr lang="en-US" baseline="0" dirty="0">
                <a:latin typeface="Bookman Old Style" panose="02050604050505020204" pitchFamily="18" charset="0"/>
              </a:rPr>
              <a:t>A beekeeping hive consists of boxes, each containing 8-10 frames of bees. </a:t>
            </a:r>
          </a:p>
          <a:p>
            <a:endParaRPr lang="en-US" dirty="0">
              <a:latin typeface="Bookman Old Style" panose="02050604050505020204" pitchFamily="18" charset="0"/>
            </a:endParaRPr>
          </a:p>
          <a:p>
            <a:r>
              <a:rPr lang="en-US" dirty="0" err="1">
                <a:latin typeface="Bookman Old Style" panose="02050604050505020204" pitchFamily="18" charset="0"/>
              </a:rPr>
              <a:t>Langstroth</a:t>
            </a:r>
            <a:r>
              <a:rPr lang="en-US" dirty="0">
                <a:latin typeface="Bookman Old Style" panose="02050604050505020204" pitchFamily="18" charset="0"/>
              </a:rPr>
              <a:t> Hive – Rev. Lorenzo </a:t>
            </a:r>
            <a:r>
              <a:rPr lang="en-US" dirty="0" err="1">
                <a:latin typeface="Bookman Old Style" panose="02050604050505020204" pitchFamily="18" charset="0"/>
              </a:rPr>
              <a:t>Langstroth</a:t>
            </a:r>
            <a:r>
              <a:rPr lang="en-US" dirty="0">
                <a:latin typeface="Bookman Old Style" panose="02050604050505020204" pitchFamily="18" charset="0"/>
              </a:rPr>
              <a:t> 1851</a:t>
            </a:r>
          </a:p>
          <a:p>
            <a:r>
              <a:rPr lang="en-US" dirty="0">
                <a:latin typeface="Bookman Old Style" panose="02050604050505020204" pitchFamily="18" charset="0"/>
              </a:rPr>
              <a:t>Removable frames revolutionized beekeeping</a:t>
            </a:r>
          </a:p>
          <a:p>
            <a:r>
              <a:rPr lang="en-US" dirty="0">
                <a:latin typeface="Bookman Old Style" panose="02050604050505020204" pitchFamily="18" charset="0"/>
              </a:rPr>
              <a:t>Bee Space (3/8 inch) keeps bees from cementing the frames together with </a:t>
            </a:r>
            <a:r>
              <a:rPr lang="en-US" dirty="0" err="1">
                <a:latin typeface="Bookman Old Style" panose="02050604050505020204" pitchFamily="18" charset="0"/>
              </a:rPr>
              <a:t>propolis</a:t>
            </a:r>
            <a:endParaRPr lang="en-US" dirty="0">
              <a:latin typeface="Bookman Old Style" panose="02050604050505020204" pitchFamily="18" charset="0"/>
            </a:endParaRPr>
          </a:p>
          <a:p>
            <a:endParaRPr lang="en-US" dirty="0">
              <a:latin typeface="Bookman Old Style" panose="02050604050505020204" pitchFamily="18" charset="0"/>
            </a:endParaRPr>
          </a:p>
          <a:p>
            <a:r>
              <a:rPr lang="en-US" dirty="0">
                <a:latin typeface="Bookman Old Style" panose="02050604050505020204" pitchFamily="18" charset="0"/>
              </a:rPr>
              <a:t>Skeps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63AD55-6F77-7FA7-CAEC-C548263D89E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E472DA-38BA-4943-A6DF-0C43BCEF681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6291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13C73F-A8F0-89E6-F3BA-A531EBA99A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0939D4-D29A-6F7F-35EF-7D92C1B517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7CD1FB-4824-943A-B603-01D4869F5B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>
                <a:latin typeface="Bookman Old Style" panose="02050604050505020204" pitchFamily="18" charset="0"/>
              </a:rPr>
              <a:t>Hive shown in upper left has been deserted but shows how the hive is structured about 8 to 10 combs. Oval shaped.</a:t>
            </a:r>
          </a:p>
          <a:p>
            <a:endParaRPr lang="en-US" baseline="0" dirty="0">
              <a:latin typeface="Bookman Old Style" panose="02050604050505020204" pitchFamily="18" charset="0"/>
            </a:endParaRPr>
          </a:p>
          <a:p>
            <a:r>
              <a:rPr lang="en-US" dirty="0">
                <a:latin typeface="Bookman Old Style" panose="02050604050505020204" pitchFamily="18" charset="0"/>
              </a:rPr>
              <a:t>Common for bees in the wild to move into a tree hollow</a:t>
            </a:r>
          </a:p>
          <a:p>
            <a:endParaRPr lang="en-US" baseline="0" dirty="0">
              <a:latin typeface="Bookman Old Style" panose="02050604050505020204" pitchFamily="18" charset="0"/>
            </a:endParaRPr>
          </a:p>
          <a:p>
            <a:r>
              <a:rPr lang="en-US" baseline="0" dirty="0">
                <a:latin typeface="Bookman Old Style" panose="02050604050505020204" pitchFamily="18" charset="0"/>
              </a:rPr>
              <a:t>Honey comb is made of beeswax. Individual cells are hexagon shaped. Cells fit together in a space-saving design.</a:t>
            </a:r>
          </a:p>
          <a:p>
            <a:endParaRPr lang="en-US" baseline="0" dirty="0">
              <a:latin typeface="Bookman Old Style" panose="02050604050505020204" pitchFamily="18" charset="0"/>
            </a:endParaRPr>
          </a:p>
          <a:p>
            <a:r>
              <a:rPr lang="en-US" baseline="0" dirty="0">
                <a:latin typeface="Bookman Old Style" panose="02050604050505020204" pitchFamily="18" charset="0"/>
              </a:rPr>
              <a:t>White substance in cells on lower picture on left side is developing larvae.  Eggs develop into larvae, then pupate</a:t>
            </a:r>
          </a:p>
          <a:p>
            <a:endParaRPr lang="en-US" baseline="0" dirty="0">
              <a:latin typeface="Bookman Old Style" panose="02050604050505020204" pitchFamily="18" charset="0"/>
            </a:endParaRPr>
          </a:p>
          <a:p>
            <a:r>
              <a:rPr lang="en-US" baseline="0" dirty="0">
                <a:latin typeface="Bookman Old Style" panose="02050604050505020204" pitchFamily="18" charset="0"/>
              </a:rPr>
              <a:t>A beekeeping hive consists of boxes, each containing 8-10 frames of bees. </a:t>
            </a:r>
          </a:p>
          <a:p>
            <a:endParaRPr lang="en-US" dirty="0">
              <a:latin typeface="Bookman Old Style" panose="02050604050505020204" pitchFamily="18" charset="0"/>
            </a:endParaRPr>
          </a:p>
          <a:p>
            <a:r>
              <a:rPr lang="en-US" dirty="0" err="1">
                <a:latin typeface="Bookman Old Style" panose="02050604050505020204" pitchFamily="18" charset="0"/>
              </a:rPr>
              <a:t>Langstroth</a:t>
            </a:r>
            <a:r>
              <a:rPr lang="en-US" dirty="0">
                <a:latin typeface="Bookman Old Style" panose="02050604050505020204" pitchFamily="18" charset="0"/>
              </a:rPr>
              <a:t> Hive – Rev. Lorenzo </a:t>
            </a:r>
            <a:r>
              <a:rPr lang="en-US" dirty="0" err="1">
                <a:latin typeface="Bookman Old Style" panose="02050604050505020204" pitchFamily="18" charset="0"/>
              </a:rPr>
              <a:t>Langstroth</a:t>
            </a:r>
            <a:r>
              <a:rPr lang="en-US" dirty="0">
                <a:latin typeface="Bookman Old Style" panose="02050604050505020204" pitchFamily="18" charset="0"/>
              </a:rPr>
              <a:t> 1851</a:t>
            </a:r>
          </a:p>
          <a:p>
            <a:r>
              <a:rPr lang="en-US" dirty="0">
                <a:latin typeface="Bookman Old Style" panose="02050604050505020204" pitchFamily="18" charset="0"/>
              </a:rPr>
              <a:t>Removable frames revolutionized beekeeping</a:t>
            </a:r>
          </a:p>
          <a:p>
            <a:r>
              <a:rPr lang="en-US" dirty="0">
                <a:latin typeface="Bookman Old Style" panose="02050604050505020204" pitchFamily="18" charset="0"/>
              </a:rPr>
              <a:t>Bee Space (3/8 inch) keeps bees from cementing the frames together with </a:t>
            </a:r>
            <a:r>
              <a:rPr lang="en-US" dirty="0" err="1">
                <a:latin typeface="Bookman Old Style" panose="02050604050505020204" pitchFamily="18" charset="0"/>
              </a:rPr>
              <a:t>propolis</a:t>
            </a:r>
            <a:endParaRPr lang="en-US" dirty="0">
              <a:latin typeface="Bookman Old Style" panose="02050604050505020204" pitchFamily="18" charset="0"/>
            </a:endParaRPr>
          </a:p>
          <a:p>
            <a:endParaRPr lang="en-US" dirty="0">
              <a:latin typeface="Bookman Old Style" panose="02050604050505020204" pitchFamily="18" charset="0"/>
            </a:endParaRPr>
          </a:p>
          <a:p>
            <a:r>
              <a:rPr lang="en-US" dirty="0">
                <a:latin typeface="Bookman Old Style" panose="02050604050505020204" pitchFamily="18" charset="0"/>
              </a:rPr>
              <a:t>Skeps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8E2CBF-A1F3-D84C-C729-D6784FAC4D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E472DA-38BA-4943-A6DF-0C43BCEF681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3993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570D8-EEB4-ACD3-B6A5-0CEF82413C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B9EAFB-00A8-88A2-47BE-ECA3BEDF9D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2D07D-755F-19C5-740F-161F4F35D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5DBB5-599C-44A1-8AC8-0784D1E05B0D}" type="datetimeFigureOut">
              <a:rPr lang="en-US" smtClean="0"/>
              <a:t>3/3/2026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44D072-88E0-7F7B-6B57-FFFA65450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5B2CBD-C295-ECFC-9335-019B3434A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C65F2-BE7A-494B-8999-3E03A897C60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858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BA629-3154-3AD7-C463-9F2F146A4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3C358-713C-131B-48EE-01C54FF726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23AD6D-96F7-5ED3-33FF-62408F033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5DBB5-599C-44A1-8AC8-0784D1E05B0D}" type="datetimeFigureOut">
              <a:rPr lang="en-US" smtClean="0"/>
              <a:t>3/3/2026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089698-E52E-6D11-6269-4316934D0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C5D83A-8CD6-4030-24A5-1F40B455E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C65F2-BE7A-494B-8999-3E03A897C60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3162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2AFC3-053E-B7D0-D8A7-60301FAB8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E8CB0C-7A1D-35DB-13BF-BD627B7AF0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1B7707-57BE-1AA9-DF0F-95272C554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5DBB5-599C-44A1-8AC8-0784D1E05B0D}" type="datetimeFigureOut">
              <a:rPr lang="en-US" smtClean="0"/>
              <a:t>3/3/2026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4A931D-C5A6-26BE-B00E-360912804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FC98E2-8E9A-C0F2-C004-565E04A99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C65F2-BE7A-494B-8999-3E03A897C60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944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0D97D-DDBE-2C99-DAE5-6BCF45BFA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442E2-C3F7-FEA2-FD27-AD07C76C55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2CFB91-4457-A22D-5C7F-DBC0D159BE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5EF539-5C76-7716-7A4C-C9DC2690C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5DBB5-599C-44A1-8AC8-0784D1E05B0D}" type="datetimeFigureOut">
              <a:rPr lang="en-US" smtClean="0"/>
              <a:t>3/3/2026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60021F-2054-1830-A7F3-7B1C9E7F4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4C2519-BC7A-4D98-7D16-EA4FB8D43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C65F2-BE7A-494B-8999-3E03A897C60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910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5188B-47C1-D295-48BA-586F406D5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2864FF-351B-90DB-6700-F1E45B4A2B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BC2E94-2BEB-0793-A093-132F86BE6F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C9727B-2225-A4CA-9094-093EE50E97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351C8D-E592-9DE7-F4D1-B3047FE777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36362E-9F65-24F7-58E0-3F570EA82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5DBB5-599C-44A1-8AC8-0784D1E05B0D}" type="datetimeFigureOut">
              <a:rPr lang="en-US" smtClean="0"/>
              <a:t>3/3/2026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5067DF-1D00-E84D-599E-D5DC07047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762A59-2F8B-7412-1016-6D99FFD4B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C65F2-BE7A-494B-8999-3E03A897C60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215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9D28C-5BD9-E49D-F600-7371EC61E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FCDB7C-F03A-4595-E8BB-8E63E4F2E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5DBB5-599C-44A1-8AC8-0784D1E05B0D}" type="datetimeFigureOut">
              <a:rPr lang="en-US" smtClean="0"/>
              <a:t>3/3/2026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EE2E46-A860-26CC-5478-4AD7DA2F6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642604-065C-71F5-C441-879E00255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C65F2-BE7A-494B-8999-3E03A897C60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031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B5E690-5F16-B919-336D-9A6FA41C8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5DBB5-599C-44A1-8AC8-0784D1E05B0D}" type="datetimeFigureOut">
              <a:rPr lang="en-US" smtClean="0"/>
              <a:t>3/3/2026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461AF3-9951-4B03-72B3-DA5350DCD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66E22B-7C6F-2CCA-F1FB-3F59C2314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C65F2-BE7A-494B-8999-3E03A897C60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353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6F797-E63E-1D6B-FEA4-5AF68E565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2EAECE-CF95-2BE0-BAEF-022552707A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06BCB5-C724-A4C8-94F1-4D214AB11C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09FDD7-BBC7-CDC8-E10B-9F294AAA1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5DBB5-599C-44A1-8AC8-0784D1E05B0D}" type="datetimeFigureOut">
              <a:rPr lang="en-US" smtClean="0"/>
              <a:t>3/3/2026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274C1D-DCD3-B6D4-C110-3E7C2DA99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CBB722-5B9C-8388-9BE3-DC80C0FA8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C65F2-BE7A-494B-8999-3E03A897C60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215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78CF6-96B0-3B09-04DA-162B2DE08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749996-659E-96CC-EAED-D094D9623E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FC58E9-77D8-F180-2C66-91B5389BAF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22C6AA-3430-9E59-300B-B8D6C342D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5DBB5-599C-44A1-8AC8-0784D1E05B0D}" type="datetimeFigureOut">
              <a:rPr lang="en-US" smtClean="0"/>
              <a:t>3/3/2026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BBE533-7AEC-255B-30F5-EAEE76078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5ED51F-71DD-4593-EB1A-50A3AD50E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C65F2-BE7A-494B-8999-3E03A897C60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355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00AE9-17D2-5035-AC09-1C503C95C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FFD0F7-1C6D-D0B0-E8D3-60564E5FE2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D8EE4B-F622-9130-C4C7-357FFA1A4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5DBB5-599C-44A1-8AC8-0784D1E05B0D}" type="datetimeFigureOut">
              <a:rPr lang="en-US" smtClean="0"/>
              <a:t>3/3/2026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56CE87-BD7C-E07A-6CC4-2184E062A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F007CB-FD40-C468-887E-67A6EC459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C65F2-BE7A-494B-8999-3E03A897C60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705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82F6DCB-5C61-8F7E-34A2-1B4700BD27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36C178-192B-CF92-0A4F-452F7E9976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FCD6EB-1DE0-A33F-F2E8-8E9F4728F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5DBB5-599C-44A1-8AC8-0784D1E05B0D}" type="datetimeFigureOut">
              <a:rPr lang="en-US" smtClean="0"/>
              <a:t>3/3/2026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246591-756E-F7A9-62C5-43D26450B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365956-149D-5327-5E39-1F87CBC79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C65F2-BE7A-494B-8999-3E03A897C60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90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62C331-5FA3-45EB-B698-DDCAB4FED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73E1B5-5CCA-3FE9-23A8-9FAA587F5A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83D3F7-973F-EF2C-BACF-5B475C2600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65DBB5-599C-44A1-8AC8-0784D1E05B0D}" type="datetimeFigureOut">
              <a:rPr lang="en-US" smtClean="0"/>
              <a:t>3/3/2026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D31E61-060C-0B87-86DE-14F855B628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F97992-4AE9-3E4E-D3F2-E0D27C18A0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0EC65F2-BE7A-494B-8999-3E03A897C60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580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avesgarden.com/" TargetMode="External"/><Relationship Id="rId2" Type="http://schemas.openxmlformats.org/officeDocument/2006/relationships/hyperlink" Target="http://www.missouribotanical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Relationship Id="rId9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farrellnusery.com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13.jpeg"/><Relationship Id="rId7" Type="http://schemas.openxmlformats.org/officeDocument/2006/relationships/image" Target="../media/image35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11" Type="http://schemas.openxmlformats.org/officeDocument/2006/relationships/image" Target="../media/image39.jpeg"/><Relationship Id="rId5" Type="http://schemas.openxmlformats.org/officeDocument/2006/relationships/image" Target="../media/image33.jpeg"/><Relationship Id="rId10" Type="http://schemas.openxmlformats.org/officeDocument/2006/relationships/image" Target="../media/image38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jpeg"/><Relationship Id="rId5" Type="http://schemas.openxmlformats.org/officeDocument/2006/relationships/image" Target="../media/image52.png"/><Relationship Id="rId4" Type="http://schemas.openxmlformats.org/officeDocument/2006/relationships/image" Target="../media/image51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oneycomb texture - PSDgraphic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83" b="20067"/>
          <a:stretch/>
        </p:blipFill>
        <p:spPr bwMode="auto">
          <a:xfrm flipH="1">
            <a:off x="0" y="0"/>
            <a:ext cx="12188952" cy="7042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6921910" y="814619"/>
            <a:ext cx="4892605" cy="4762499"/>
          </a:xfrm>
          <a:prstGeom prst="rect">
            <a:avLst/>
          </a:prstGeom>
          <a:effectLst>
            <a:glow rad="254000">
              <a:schemeClr val="accent3">
                <a:satMod val="175000"/>
                <a:alpha val="40000"/>
              </a:schemeClr>
            </a:glow>
            <a:outerShdw blurRad="50800" dist="50800" dir="5400000" algn="ctr" rotWithShape="0">
              <a:schemeClr val="accent3">
                <a:lumMod val="60000"/>
                <a:lumOff val="40000"/>
              </a:schemeClr>
            </a:outerShdw>
          </a:effectLst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900" b="1" dirty="0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Plants that Support Honeybees</a:t>
            </a:r>
            <a:br>
              <a:rPr lang="en-US" sz="4900" b="1" dirty="0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</a:br>
            <a:br>
              <a:rPr lang="en-US" sz="4900" b="1" dirty="0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</a:br>
            <a:br>
              <a:rPr lang="en-US" sz="4900" b="1" dirty="0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</a:br>
            <a:br>
              <a:rPr lang="en-US" sz="3600" b="1" dirty="0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</a:b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Eileen Van Kavelaar</a:t>
            </a:r>
            <a:br>
              <a:rPr lang="en-US" sz="3600" b="1" dirty="0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</a:br>
            <a:endParaRPr lang="en-US" sz="3600" b="1" dirty="0">
              <a:solidFill>
                <a:schemeClr val="accent1">
                  <a:lumMod val="5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69A380-3A7E-1C33-A089-7A79D39436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82" y="814619"/>
            <a:ext cx="6566328" cy="502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28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B1659-FA34-3907-F8A0-A49F892D7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86927"/>
          </a:xfr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chemeClr val="accent3"/>
                </a:solidFill>
              </a:rPr>
              <a:t>Numerous Choices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ECFEA-0E17-0F88-CED8-5B0D299D6D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29" y="1052052"/>
            <a:ext cx="11543071" cy="5722374"/>
          </a:xfrm>
        </p:spPr>
        <p:txBody>
          <a:bodyPr/>
          <a:lstStyle/>
          <a:p>
            <a:r>
              <a:rPr lang="en-US" sz="1800" dirty="0"/>
              <a:t>Honeybees differ from bees in general</a:t>
            </a:r>
          </a:p>
          <a:p>
            <a:pPr lvl="1"/>
            <a:r>
              <a:rPr lang="en-US" sz="1800" dirty="0"/>
              <a:t>Most bees pollinate just one or a few species of plants</a:t>
            </a:r>
          </a:p>
          <a:p>
            <a:pPr lvl="1"/>
            <a:r>
              <a:rPr lang="en-US" sz="1800" dirty="0"/>
              <a:t>Honeybees pollinate a wide range of plants</a:t>
            </a:r>
          </a:p>
          <a:p>
            <a:pPr lvl="2"/>
            <a:r>
              <a:rPr lang="en-US" sz="1800" dirty="0"/>
              <a:t>Flowers</a:t>
            </a:r>
          </a:p>
          <a:p>
            <a:pPr lvl="2"/>
            <a:r>
              <a:rPr lang="en-US" sz="1800" dirty="0"/>
              <a:t>Trees</a:t>
            </a:r>
          </a:p>
          <a:p>
            <a:pPr lvl="2"/>
            <a:r>
              <a:rPr lang="en-US" sz="1800" dirty="0"/>
              <a:t>Shrubs</a:t>
            </a:r>
          </a:p>
          <a:p>
            <a:pPr lvl="2"/>
            <a:r>
              <a:rPr lang="en-US" sz="1800" dirty="0"/>
              <a:t>Fruits and Vegetables</a:t>
            </a:r>
          </a:p>
          <a:p>
            <a:pPr lvl="2"/>
            <a:r>
              <a:rPr lang="en-US" sz="1800" dirty="0"/>
              <a:t>Groundcovers</a:t>
            </a:r>
          </a:p>
          <a:p>
            <a:pPr lvl="2"/>
            <a:r>
              <a:rPr lang="en-US" sz="1800" dirty="0"/>
              <a:t>Vines</a:t>
            </a:r>
          </a:p>
          <a:p>
            <a:pPr lvl="2"/>
            <a:r>
              <a:rPr lang="en-US" sz="1800" dirty="0"/>
              <a:t>Weeds</a:t>
            </a:r>
          </a:p>
          <a:p>
            <a:pPr lvl="2"/>
            <a:r>
              <a:rPr lang="en-US" sz="1800" dirty="0"/>
              <a:t>Even Poison Ivy!  (</a:t>
            </a:r>
            <a:r>
              <a:rPr lang="en-US" sz="1600" dirty="0"/>
              <a:t>Not toxic to humans and the rash-inducing compound not transferred to honey)</a:t>
            </a:r>
          </a:p>
          <a:p>
            <a:pPr lvl="2"/>
            <a:endParaRPr lang="en-US" sz="1600" dirty="0"/>
          </a:p>
          <a:p>
            <a:r>
              <a:rPr lang="en-US" sz="1800" dirty="0"/>
              <a:t>Honeybees need </a:t>
            </a:r>
            <a:r>
              <a:rPr lang="en-US" sz="1800" b="1" dirty="0"/>
              <a:t>nectar</a:t>
            </a:r>
            <a:r>
              <a:rPr lang="en-US" sz="1800" dirty="0"/>
              <a:t> for carbohydrates and </a:t>
            </a:r>
            <a:r>
              <a:rPr lang="en-US" sz="1800" b="1" dirty="0"/>
              <a:t>pollen</a:t>
            </a:r>
            <a:r>
              <a:rPr lang="en-US" sz="1800" dirty="0"/>
              <a:t> for protein</a:t>
            </a:r>
          </a:p>
          <a:p>
            <a:pPr lvl="1"/>
            <a:r>
              <a:rPr lang="en-US" sz="1800" dirty="0"/>
              <a:t>Some plants provide just one or the other</a:t>
            </a:r>
          </a:p>
          <a:p>
            <a:pPr lvl="1"/>
            <a:r>
              <a:rPr lang="en-US" sz="1800" dirty="0"/>
              <a:t>Some plants provide both</a:t>
            </a:r>
          </a:p>
          <a:p>
            <a:pPr lvl="1"/>
            <a:r>
              <a:rPr lang="en-US" sz="1800" dirty="0"/>
              <a:t>Handout will indicate</a:t>
            </a:r>
          </a:p>
        </p:txBody>
      </p:sp>
    </p:spTree>
    <p:extLst>
      <p:ext uri="{BB962C8B-B14F-4D97-AF65-F5344CB8AC3E}">
        <p14:creationId xmlns:p14="http://schemas.microsoft.com/office/powerpoint/2010/main" val="1617773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90EA8-9797-775F-4202-5120F4549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4756" y="280219"/>
            <a:ext cx="9124344" cy="608029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accent3"/>
                </a:solidFill>
              </a:rPr>
              <a:t>Right Plant in the Right Place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11BAA4-FC53-4FC4-6CCA-E8DCBDFBD7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8957" y="888248"/>
            <a:ext cx="11114086" cy="568799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CC6600"/>
                </a:solidFill>
              </a:rPr>
              <a:t>Light:</a:t>
            </a:r>
          </a:p>
          <a:p>
            <a:pPr marL="914400" lvl="1" indent="-457200">
              <a:lnSpc>
                <a:spcPct val="100000"/>
              </a:lnSpc>
              <a:buClr>
                <a:schemeClr val="accent3"/>
              </a:buClr>
              <a:buFont typeface="Wingdings" panose="05000000000000000000" pitchFamily="2" charset="2"/>
              <a:buChar char="v"/>
            </a:pPr>
            <a:r>
              <a:rPr lang="en-US" sz="1800" dirty="0"/>
              <a:t>Full Sun = 6 or more hours</a:t>
            </a:r>
          </a:p>
          <a:p>
            <a:pPr marL="914400" lvl="1" indent="-457200">
              <a:lnSpc>
                <a:spcPct val="100000"/>
              </a:lnSpc>
              <a:buClr>
                <a:schemeClr val="accent3"/>
              </a:buClr>
              <a:buFont typeface="Wingdings" panose="05000000000000000000" pitchFamily="2" charset="2"/>
              <a:buChar char="v"/>
            </a:pPr>
            <a:r>
              <a:rPr lang="en-US" sz="1800" dirty="0"/>
              <a:t>Part Sun = 4-6 hours</a:t>
            </a:r>
          </a:p>
          <a:p>
            <a:pPr marL="914400" lvl="1" indent="-457200">
              <a:lnSpc>
                <a:spcPct val="100000"/>
              </a:lnSpc>
              <a:buClr>
                <a:schemeClr val="accent3"/>
              </a:buClr>
              <a:buFont typeface="Wingdings" panose="05000000000000000000" pitchFamily="2" charset="2"/>
              <a:buChar char="v"/>
            </a:pPr>
            <a:r>
              <a:rPr lang="en-US" sz="1800" dirty="0"/>
              <a:t>Part Shade = 2-4 hours</a:t>
            </a:r>
          </a:p>
          <a:p>
            <a:pPr>
              <a:lnSpc>
                <a:spcPct val="100000"/>
              </a:lnSpc>
            </a:pPr>
            <a:r>
              <a:rPr lang="en-US" sz="1800" b="1" i="1" dirty="0">
                <a:solidFill>
                  <a:schemeClr val="accent3"/>
                </a:solidFill>
              </a:rPr>
              <a:t>Note:  </a:t>
            </a:r>
            <a:r>
              <a:rPr lang="en-US" sz="1800" i="1" dirty="0">
                <a:solidFill>
                  <a:schemeClr val="accent3"/>
                </a:solidFill>
              </a:rPr>
              <a:t>These definitions vary</a:t>
            </a:r>
          </a:p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CC6600"/>
                </a:solidFill>
              </a:rPr>
              <a:t>Moisture:</a:t>
            </a:r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Some plants need consistent moisture, e.g. Cardinal Flower, Joe Pye Weed</a:t>
            </a:r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Some plants do not like “wet feet,” e.g., Lavender, Butterfly Bush, Sedum, Rosemary</a:t>
            </a:r>
          </a:p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CC6600"/>
                </a:solidFill>
              </a:rPr>
              <a:t>Size: </a:t>
            </a:r>
            <a:r>
              <a:rPr lang="en-US" sz="1800" dirty="0"/>
              <a:t>How tall and wide will the plant be when it matures?</a:t>
            </a:r>
            <a:r>
              <a:rPr lang="en-US" sz="1800" b="1" dirty="0"/>
              <a:t> </a:t>
            </a:r>
            <a:r>
              <a:rPr lang="en-US" sz="1800" dirty="0"/>
              <a:t>Will it need to be staked?</a:t>
            </a:r>
            <a:endParaRPr lang="en-US" sz="1800" b="1" dirty="0"/>
          </a:p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CC6600"/>
                </a:solidFill>
              </a:rPr>
              <a:t>Spread:  </a:t>
            </a:r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Plants with aggressive growth rates can take over a garden bed</a:t>
            </a:r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Examples: Plants in the Mint family, e.g. Bee Balm, Obedient Plant</a:t>
            </a:r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Consider planting in a contained area</a:t>
            </a:r>
          </a:p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CC6600"/>
                </a:solidFill>
              </a:rPr>
              <a:t>Overall Appearance: </a:t>
            </a:r>
            <a:r>
              <a:rPr lang="en-US" sz="1800" dirty="0"/>
              <a:t>Neat and tidy vs. on the wild side</a:t>
            </a:r>
          </a:p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CC6600"/>
                </a:solidFill>
              </a:rPr>
              <a:t>Potential Problems: </a:t>
            </a:r>
            <a:r>
              <a:rPr lang="en-US" sz="1800" dirty="0"/>
              <a:t>Prone to mildew, diseases, or pests?</a:t>
            </a:r>
            <a:endParaRPr lang="en-US" sz="18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842009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0A70E-4408-0CA5-F009-00D8B9085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8489"/>
            <a:ext cx="10515600" cy="491613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Helpful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8ABF8C-4B6F-5B7F-14F7-3AF4F95326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80102"/>
            <a:ext cx="10515600" cy="6277898"/>
          </a:xfrm>
        </p:spPr>
        <p:txBody>
          <a:bodyPr/>
          <a:lstStyle/>
          <a:p>
            <a:r>
              <a:rPr lang="en-US" sz="2000" dirty="0"/>
              <a:t>Missouri Botanical Gardens Website</a:t>
            </a:r>
          </a:p>
          <a:p>
            <a:pPr marL="457200" lvl="1" indent="0">
              <a:buNone/>
            </a:pPr>
            <a:r>
              <a:rPr lang="en-US" sz="2000" b="1" u="sng" dirty="0">
                <a:solidFill>
                  <a:srgbClr val="CC66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www.missouribotanical</a:t>
            </a:r>
            <a:r>
              <a:rPr lang="en-US" sz="2000" b="1" u="sng" dirty="0">
                <a:solidFill>
                  <a:srgbClr val="CC6600"/>
                </a:solidFill>
              </a:rPr>
              <a:t> gardens.org</a:t>
            </a:r>
          </a:p>
          <a:p>
            <a:pPr marL="457200" lvl="1" indent="0">
              <a:buNone/>
            </a:pPr>
            <a:endParaRPr lang="en-US" sz="2000" b="1" u="sng" dirty="0">
              <a:solidFill>
                <a:schemeClr val="accent2">
                  <a:lumMod val="75000"/>
                </a:schemeClr>
              </a:solidFill>
            </a:endParaRPr>
          </a:p>
          <a:p>
            <a:pPr lvl="1"/>
            <a:r>
              <a:rPr lang="en-US" sz="1800" dirty="0"/>
              <a:t>Look up plants by common or botanical name</a:t>
            </a:r>
          </a:p>
          <a:p>
            <a:pPr lvl="1"/>
            <a:r>
              <a:rPr lang="en-US" sz="1800" dirty="0"/>
              <a:t>Shows a picture for most plants</a:t>
            </a:r>
          </a:p>
          <a:p>
            <a:pPr lvl="1"/>
            <a:r>
              <a:rPr lang="en-US" sz="1800" dirty="0"/>
              <a:t>Brief article includes growing conditions, possible problems</a:t>
            </a:r>
          </a:p>
          <a:p>
            <a:r>
              <a:rPr lang="en-US" sz="2000" dirty="0"/>
              <a:t>Dave’s Garden Website</a:t>
            </a:r>
          </a:p>
          <a:p>
            <a:pPr marL="457200" lvl="1" indent="0">
              <a:buNone/>
            </a:pPr>
            <a:r>
              <a:rPr lang="en-US" sz="2000" b="1" dirty="0">
                <a:solidFill>
                  <a:srgbClr val="CC66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www.davesgarden.com</a:t>
            </a:r>
            <a:endParaRPr lang="en-US" sz="2000" b="1" dirty="0">
              <a:solidFill>
                <a:srgbClr val="CC6600"/>
              </a:solidFill>
            </a:endParaRPr>
          </a:p>
          <a:p>
            <a:pPr marL="457200" lvl="1" indent="0">
              <a:buNone/>
            </a:pPr>
            <a:endParaRPr lang="en-US" sz="2000" b="1" dirty="0">
              <a:solidFill>
                <a:schemeClr val="accent2">
                  <a:lumMod val="75000"/>
                </a:schemeClr>
              </a:solidFill>
            </a:endParaRPr>
          </a:p>
          <a:p>
            <a:pPr lvl="1"/>
            <a:r>
              <a:rPr lang="en-US" sz="1800" dirty="0"/>
              <a:t>Plant Search feature</a:t>
            </a:r>
          </a:p>
          <a:p>
            <a:pPr lvl="1"/>
            <a:r>
              <a:rPr lang="en-US" sz="1800" dirty="0"/>
              <a:t>Articles Library</a:t>
            </a:r>
          </a:p>
          <a:p>
            <a:pPr lvl="1"/>
            <a:r>
              <a:rPr lang="en-US" sz="1800" dirty="0"/>
              <a:t>Plant Scout – Where to buy online</a:t>
            </a:r>
          </a:p>
          <a:p>
            <a:pPr lvl="1"/>
            <a:r>
              <a:rPr lang="en-US" sz="1800" dirty="0"/>
              <a:t>Garden Watchdog – Rates plant catalogs</a:t>
            </a:r>
          </a:p>
          <a:p>
            <a:r>
              <a:rPr lang="en-US" sz="2000" dirty="0"/>
              <a:t>Gardenia</a:t>
            </a:r>
          </a:p>
          <a:p>
            <a:pPr marL="457200" lvl="1" indent="0">
              <a:buNone/>
            </a:pPr>
            <a:r>
              <a:rPr lang="en-US" sz="2000" b="1" u="sng" dirty="0">
                <a:solidFill>
                  <a:srgbClr val="CC6600"/>
                </a:solidFill>
              </a:rPr>
              <a:t>www.gardenia.net</a:t>
            </a:r>
          </a:p>
          <a:p>
            <a:r>
              <a:rPr lang="en-US" sz="1800" dirty="0"/>
              <a:t>Less technical</a:t>
            </a:r>
          </a:p>
          <a:p>
            <a:r>
              <a:rPr lang="en-US" sz="1800" dirty="0"/>
              <a:t>Photos and Descriptions</a:t>
            </a:r>
          </a:p>
          <a:p>
            <a:r>
              <a:rPr lang="en-US" sz="1800" dirty="0"/>
              <a:t>Where to buy online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913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F4BF8C-4560-697A-083A-88038D1E0F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8244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9F8B3A0-CD7A-9BDA-BB5C-3CC2F43B4E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034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CDD31CE-CF72-36F5-CABF-38D6C5D1E5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7980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39B20-B946-0517-A152-F55BC1870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160" y="273271"/>
            <a:ext cx="11009671" cy="186813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accent3"/>
                </a:solidFill>
                <a:latin typeface="Bookman Old Style" panose="02050604050505020204" pitchFamily="18" charset="0"/>
              </a:rPr>
              <a:t>Use Botanical Name to Research and Select Plants</a:t>
            </a:r>
            <a:br>
              <a:rPr lang="en-US" sz="2400" b="1" dirty="0">
                <a:solidFill>
                  <a:schemeClr val="accent3"/>
                </a:solidFill>
                <a:latin typeface="Bookman Old Style" panose="02050604050505020204" pitchFamily="18" charset="0"/>
              </a:rPr>
            </a:br>
            <a:endParaRPr lang="en-US" sz="2400" b="1" dirty="0">
              <a:solidFill>
                <a:schemeClr val="accent3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F0F0EA-9147-CAF9-620E-7D5EBAC14A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807" y="2075380"/>
            <a:ext cx="11700386" cy="478262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CC6600"/>
                </a:solidFill>
              </a:rPr>
              <a:t>Genus: (think general)</a:t>
            </a:r>
          </a:p>
          <a:p>
            <a:r>
              <a:rPr lang="en-US" sz="1800" dirty="0">
                <a:solidFill>
                  <a:srgbClr val="000000"/>
                </a:solidFill>
              </a:rPr>
              <a:t>Groups together species that are closely related</a:t>
            </a:r>
          </a:p>
          <a:p>
            <a:r>
              <a:rPr lang="en-US" sz="1800" dirty="0">
                <a:solidFill>
                  <a:srgbClr val="000000"/>
                </a:solidFill>
              </a:rPr>
              <a:t> Latin name that is capitalized and appears in italics</a:t>
            </a:r>
          </a:p>
          <a:p>
            <a:r>
              <a:rPr lang="en-US" sz="1800" dirty="0">
                <a:solidFill>
                  <a:srgbClr val="000000"/>
                </a:solidFill>
              </a:rPr>
              <a:t>Example: </a:t>
            </a:r>
            <a:r>
              <a:rPr lang="en-US" sz="1800" i="1" dirty="0">
                <a:solidFill>
                  <a:srgbClr val="000000"/>
                </a:solidFill>
              </a:rPr>
              <a:t>Rosa</a:t>
            </a:r>
            <a:r>
              <a:rPr lang="en-US" sz="1800" dirty="0">
                <a:solidFill>
                  <a:srgbClr val="000000"/>
                </a:solidFill>
              </a:rPr>
              <a:t> is genus that groups together over 100 different rose species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b="1" dirty="0">
                <a:solidFill>
                  <a:srgbClr val="CC6600"/>
                </a:solidFill>
              </a:rPr>
              <a:t>Species: (think specific)</a:t>
            </a:r>
          </a:p>
          <a:p>
            <a:r>
              <a:rPr lang="en-US" sz="1800" dirty="0">
                <a:solidFill>
                  <a:srgbClr val="000000"/>
                </a:solidFill>
              </a:rPr>
              <a:t>Group of </a:t>
            </a:r>
            <a:r>
              <a:rPr lang="en-US" sz="1800" b="1" dirty="0">
                <a:solidFill>
                  <a:schemeClr val="accent3"/>
                </a:solidFill>
              </a:rPr>
              <a:t>naturally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800" dirty="0">
                <a:solidFill>
                  <a:srgbClr val="000000"/>
                </a:solidFill>
              </a:rPr>
              <a:t>occurring plants with shared traits</a:t>
            </a:r>
          </a:p>
          <a:p>
            <a:r>
              <a:rPr lang="en-US" sz="1800" dirty="0">
                <a:solidFill>
                  <a:srgbClr val="000000"/>
                </a:solidFill>
              </a:rPr>
              <a:t>Can interbreed</a:t>
            </a:r>
          </a:p>
          <a:p>
            <a:r>
              <a:rPr lang="en-US" sz="1800" dirty="0">
                <a:solidFill>
                  <a:srgbClr val="000000"/>
                </a:solidFill>
              </a:rPr>
              <a:t>Latin name that is not capitalized and appears in italics</a:t>
            </a:r>
          </a:p>
          <a:p>
            <a:r>
              <a:rPr lang="en-US" sz="1800" dirty="0">
                <a:solidFill>
                  <a:srgbClr val="000000"/>
                </a:solidFill>
              </a:rPr>
              <a:t>Example:  </a:t>
            </a:r>
            <a:r>
              <a:rPr lang="en-US" sz="1800" i="1" dirty="0">
                <a:solidFill>
                  <a:srgbClr val="000000"/>
                </a:solidFill>
              </a:rPr>
              <a:t>Rosa rugosa </a:t>
            </a:r>
            <a:r>
              <a:rPr lang="en-US" sz="1800" dirty="0">
                <a:solidFill>
                  <a:srgbClr val="000000"/>
                </a:solidFill>
              </a:rPr>
              <a:t>is species commonly called rugosa rose or tomato rose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2000" b="1" dirty="0">
                <a:solidFill>
                  <a:srgbClr val="CC6600"/>
                </a:solidFill>
              </a:rPr>
              <a:t>Variety:</a:t>
            </a:r>
          </a:p>
          <a:p>
            <a:r>
              <a:rPr lang="en-US" sz="1800" dirty="0">
                <a:solidFill>
                  <a:srgbClr val="000000"/>
                </a:solidFill>
              </a:rPr>
              <a:t>Different version of a particular species, e.g. flower color, height</a:t>
            </a:r>
          </a:p>
          <a:p>
            <a:r>
              <a:rPr lang="en-US" sz="1800" dirty="0">
                <a:solidFill>
                  <a:srgbClr val="000000"/>
                </a:solidFill>
              </a:rPr>
              <a:t>Varies as a result of natural evolution</a:t>
            </a:r>
          </a:p>
          <a:p>
            <a:r>
              <a:rPr lang="en-US" sz="1800" dirty="0">
                <a:solidFill>
                  <a:srgbClr val="000000"/>
                </a:solidFill>
              </a:rPr>
              <a:t>Example: </a:t>
            </a:r>
            <a:r>
              <a:rPr lang="en-US" sz="1800" i="1" dirty="0">
                <a:solidFill>
                  <a:srgbClr val="000000"/>
                </a:solidFill>
              </a:rPr>
              <a:t>Cornus </a:t>
            </a:r>
            <a:r>
              <a:rPr lang="en-US" sz="1800" i="1" dirty="0" err="1">
                <a:solidFill>
                  <a:srgbClr val="000000"/>
                </a:solidFill>
              </a:rPr>
              <a:t>florida</a:t>
            </a:r>
            <a:r>
              <a:rPr lang="en-US" sz="1800" i="1" dirty="0">
                <a:solidFill>
                  <a:srgbClr val="000000"/>
                </a:solidFill>
              </a:rPr>
              <a:t> </a:t>
            </a:r>
            <a:r>
              <a:rPr lang="en-US" sz="1800" dirty="0"/>
              <a:t>var. </a:t>
            </a:r>
            <a:r>
              <a:rPr lang="en-US" sz="1800" i="1" dirty="0"/>
              <a:t>rubra</a:t>
            </a:r>
            <a:r>
              <a:rPr lang="en-US" sz="1800" dirty="0"/>
              <a:t> (Pink-flowering Dogwood)</a:t>
            </a:r>
            <a:endParaRPr lang="en-US" sz="1800" dirty="0">
              <a:solidFill>
                <a:srgbClr val="000000"/>
              </a:solidFill>
            </a:endParaRPr>
          </a:p>
          <a:p>
            <a:endParaRPr lang="en-US" sz="1800" dirty="0">
              <a:solidFill>
                <a:srgbClr val="000000"/>
              </a:solidFill>
            </a:endParaRPr>
          </a:p>
          <a:p>
            <a:endParaRPr lang="en-US" sz="20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000" dirty="0">
              <a:solidFill>
                <a:srgbClr val="000000"/>
              </a:solidFill>
            </a:endParaRPr>
          </a:p>
          <a:p>
            <a:endParaRPr lang="en-US" sz="2000" b="1" dirty="0">
              <a:solidFill>
                <a:srgbClr val="0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5C6E24-3F50-2619-DA6F-53EC04C1DB16}"/>
              </a:ext>
            </a:extLst>
          </p:cNvPr>
          <p:cNvSpPr txBox="1"/>
          <p:nvPr/>
        </p:nvSpPr>
        <p:spPr>
          <a:xfrm>
            <a:off x="245807" y="577591"/>
            <a:ext cx="1092363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3"/>
                </a:solidFill>
              </a:rPr>
              <a:t>Numerous versions of plants with the same common name</a:t>
            </a:r>
          </a:p>
          <a:p>
            <a:endParaRPr lang="en-US" sz="2000" b="1" dirty="0">
              <a:solidFill>
                <a:schemeClr val="accent3"/>
              </a:solidFill>
            </a:endParaRPr>
          </a:p>
          <a:p>
            <a:r>
              <a:rPr lang="en-US" sz="2000" b="1" dirty="0">
                <a:solidFill>
                  <a:schemeClr val="accent3"/>
                </a:solidFill>
              </a:rPr>
              <a:t>Understanding botanical name ensures you know exactly what you’re getting </a:t>
            </a:r>
          </a:p>
          <a:p>
            <a:pPr algn="ctr"/>
            <a:endParaRPr lang="en-US" sz="2000" b="1" dirty="0">
              <a:solidFill>
                <a:srgbClr val="996633"/>
              </a:solidFill>
            </a:endParaRPr>
          </a:p>
          <a:p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1C89975-7D2B-596B-872D-61C76F5836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5334" y="1959905"/>
            <a:ext cx="2286000" cy="1711642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95968533-E40F-89A7-6E5E-3F086E11D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1559" y="5334000"/>
            <a:ext cx="2286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7C2B7B0E-39AD-36EE-555E-00547AB961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1870" y="3635077"/>
            <a:ext cx="2172928" cy="1629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7102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859D63-8F2D-3977-50E1-DFE90E1EAB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BA3E3-7DD4-39B4-3174-6AE4D39AA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80387"/>
            <a:ext cx="11009671" cy="41198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Bookman Old Style" panose="02050604050505020204" pitchFamily="18" charset="0"/>
              </a:rPr>
              <a:t>Use Botanical Name to Research and Select Plants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86945D-D63C-277E-A334-5055769129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4130" y="492370"/>
            <a:ext cx="11110452" cy="6365630"/>
          </a:xfrm>
        </p:spPr>
        <p:txBody>
          <a:bodyPr/>
          <a:lstStyle/>
          <a:p>
            <a:endParaRPr lang="en-US" sz="18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rgbClr val="CC6600"/>
                </a:solidFill>
              </a:rPr>
              <a:t>Cultivar: - Short for cultivated variety</a:t>
            </a:r>
          </a:p>
          <a:p>
            <a:r>
              <a:rPr lang="en-US" sz="1600" dirty="0">
                <a:solidFill>
                  <a:srgbClr val="000000"/>
                </a:solidFill>
              </a:rPr>
              <a:t>Cultivated through human intervention (e.g. stem cuttings, grafting, tissue culture) to create a desirable trait</a:t>
            </a:r>
          </a:p>
          <a:p>
            <a:r>
              <a:rPr lang="en-US" sz="1600" dirty="0">
                <a:solidFill>
                  <a:srgbClr val="000000"/>
                </a:solidFill>
              </a:rPr>
              <a:t>Retains the trait when propagated</a:t>
            </a:r>
          </a:p>
          <a:p>
            <a:r>
              <a:rPr lang="en-US" sz="1600" dirty="0">
                <a:solidFill>
                  <a:srgbClr val="000000"/>
                </a:solidFill>
              </a:rPr>
              <a:t>Name appears in single quotes, is capitalized, is not italicized, and is not in Latin</a:t>
            </a:r>
          </a:p>
          <a:p>
            <a:r>
              <a:rPr lang="en-US" sz="1600" dirty="0">
                <a:solidFill>
                  <a:srgbClr val="000000"/>
                </a:solidFill>
              </a:rPr>
              <a:t>Example</a:t>
            </a:r>
            <a:r>
              <a:rPr lang="en-US" sz="1800" dirty="0">
                <a:solidFill>
                  <a:srgbClr val="000000"/>
                </a:solidFill>
              </a:rPr>
              <a:t>: </a:t>
            </a:r>
            <a:r>
              <a:rPr lang="en-US" sz="1800" i="1" dirty="0">
                <a:solidFill>
                  <a:srgbClr val="000000"/>
                </a:solidFill>
              </a:rPr>
              <a:t>Salvia </a:t>
            </a:r>
            <a:r>
              <a:rPr lang="en-US" sz="1800" i="1" dirty="0" err="1">
                <a:solidFill>
                  <a:srgbClr val="000000"/>
                </a:solidFill>
              </a:rPr>
              <a:t>nemorosa</a:t>
            </a:r>
            <a:r>
              <a:rPr lang="en-US" sz="1800" i="1" dirty="0">
                <a:solidFill>
                  <a:srgbClr val="000000"/>
                </a:solidFill>
              </a:rPr>
              <a:t> ‘</a:t>
            </a:r>
            <a:r>
              <a:rPr lang="en-US" sz="1800" dirty="0" err="1">
                <a:solidFill>
                  <a:srgbClr val="000000"/>
                </a:solidFill>
              </a:rPr>
              <a:t>Bumblesnow</a:t>
            </a:r>
            <a:r>
              <a:rPr lang="en-US" sz="1800" dirty="0">
                <a:solidFill>
                  <a:srgbClr val="000000"/>
                </a:solidFill>
              </a:rPr>
              <a:t>’</a:t>
            </a:r>
          </a:p>
          <a:p>
            <a:endParaRPr lang="en-US" sz="1800" dirty="0">
              <a:solidFill>
                <a:srgbClr val="000000"/>
              </a:solidFill>
            </a:endParaRPr>
          </a:p>
          <a:p>
            <a:endParaRPr lang="en-US" sz="18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rgbClr val="CC6600"/>
                </a:solidFill>
              </a:rPr>
              <a:t>Hybrid:</a:t>
            </a:r>
          </a:p>
          <a:p>
            <a:r>
              <a:rPr lang="en-US" sz="1600" dirty="0">
                <a:solidFill>
                  <a:srgbClr val="000000"/>
                </a:solidFill>
              </a:rPr>
              <a:t>Plant breeders cross pollinate two different species or varieties to create new traits, e.g. a plant may inherit vibrant color from one parent and a smaller size from another</a:t>
            </a:r>
          </a:p>
          <a:p>
            <a:r>
              <a:rPr lang="en-US" sz="1600" dirty="0">
                <a:solidFill>
                  <a:srgbClr val="000000"/>
                </a:solidFill>
              </a:rPr>
              <a:t>Seeds of hybrids will </a:t>
            </a:r>
            <a:r>
              <a:rPr lang="en-US" sz="1600" b="1" dirty="0">
                <a:solidFill>
                  <a:schemeClr val="accent3"/>
                </a:solidFill>
              </a:rPr>
              <a:t>not</a:t>
            </a:r>
            <a:r>
              <a:rPr lang="en-US" sz="1600" dirty="0">
                <a:solidFill>
                  <a:srgbClr val="000000"/>
                </a:solidFill>
              </a:rPr>
              <a:t> retain the new traits</a:t>
            </a:r>
          </a:p>
          <a:p>
            <a:r>
              <a:rPr lang="en-US" sz="1600" dirty="0">
                <a:solidFill>
                  <a:srgbClr val="000000"/>
                </a:solidFill>
              </a:rPr>
              <a:t>Will have the letter x in the botanical name</a:t>
            </a:r>
          </a:p>
          <a:p>
            <a:r>
              <a:rPr lang="en-US" sz="1600" dirty="0">
                <a:solidFill>
                  <a:srgbClr val="000000"/>
                </a:solidFill>
              </a:rPr>
              <a:t>Example:  </a:t>
            </a:r>
            <a:r>
              <a:rPr lang="en-US" sz="1600" i="1" dirty="0">
                <a:solidFill>
                  <a:srgbClr val="000000"/>
                </a:solidFill>
              </a:rPr>
              <a:t>Salvia </a:t>
            </a:r>
            <a:r>
              <a:rPr lang="en-US" sz="1600" dirty="0">
                <a:solidFill>
                  <a:srgbClr val="000000"/>
                </a:solidFill>
              </a:rPr>
              <a:t>x</a:t>
            </a:r>
            <a:r>
              <a:rPr lang="en-US" sz="1600" i="1" dirty="0">
                <a:solidFill>
                  <a:srgbClr val="000000"/>
                </a:solidFill>
              </a:rPr>
              <a:t> Sylvestris </a:t>
            </a:r>
            <a:r>
              <a:rPr lang="en-US" sz="1600" dirty="0">
                <a:solidFill>
                  <a:srgbClr val="000000"/>
                </a:solidFill>
              </a:rPr>
              <a:t>(Meadow Sage/Wood Sage)</a:t>
            </a:r>
          </a:p>
          <a:p>
            <a:endParaRPr lang="en-US" sz="18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000" b="1" dirty="0">
              <a:solidFill>
                <a:srgbClr val="000000"/>
              </a:solidFill>
            </a:endParaRPr>
          </a:p>
          <a:p>
            <a:endParaRPr lang="en-US" sz="1800" dirty="0">
              <a:solidFill>
                <a:srgbClr val="000000"/>
              </a:solidFill>
            </a:endParaRPr>
          </a:p>
          <a:p>
            <a:endParaRPr lang="en-US" sz="20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000" dirty="0">
              <a:solidFill>
                <a:srgbClr val="000000"/>
              </a:solidFill>
            </a:endParaRPr>
          </a:p>
          <a:p>
            <a:endParaRPr lang="en-US" sz="2000" b="1" dirty="0">
              <a:solidFill>
                <a:srgbClr val="000000"/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07E896D-43A7-C15E-7827-E473C26F96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4765" y="4437466"/>
            <a:ext cx="1879904" cy="2340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alvia 'Bumblesnow' Perennial Salvia">
            <a:extLst>
              <a:ext uri="{FF2B5EF4-FFF2-40B4-BE49-F238E27FC236}">
                <a16:creationId xmlns:a16="http://schemas.microsoft.com/office/drawing/2014/main" id="{E54E4745-BD52-FBCA-78A5-BA26480E85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837" y="1634477"/>
            <a:ext cx="2322033" cy="231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78729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27D022-2BEA-F0AC-F1CD-ADCCE1AD0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5378F-1ADD-61ED-E260-177AD2092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315" y="457200"/>
            <a:ext cx="11297265" cy="241443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Use Botanical Name to Research and Select Plants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ABD084-179E-6599-5C8F-71BC4CFD69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726" y="1065229"/>
            <a:ext cx="11868148" cy="5687997"/>
          </a:xfrm>
        </p:spPr>
        <p:txBody>
          <a:bodyPr>
            <a:normAutofit/>
          </a:bodyPr>
          <a:lstStyle/>
          <a:p>
            <a:r>
              <a:rPr lang="en-US" sz="2000" b="1" dirty="0">
                <a:solidFill>
                  <a:srgbClr val="CC6600"/>
                </a:solidFill>
              </a:rPr>
              <a:t>Hybrid (continued</a:t>
            </a:r>
            <a:r>
              <a:rPr lang="en-US" sz="2000" dirty="0">
                <a:solidFill>
                  <a:srgbClr val="CC6600"/>
                </a:solidFill>
              </a:rPr>
              <a:t>):</a:t>
            </a:r>
          </a:p>
          <a:p>
            <a:r>
              <a:rPr lang="en-US" dirty="0">
                <a:solidFill>
                  <a:srgbClr val="000000"/>
                </a:solidFill>
              </a:rPr>
              <a:t>Often not attractive to honeybees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Double-flowered versions make honey and pollen inaccessible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Color changes can make them less visible to bees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Many offer lower amounts of pollen and nectar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May have a reduced scent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Seeds can be hybrids: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Will be labeled as F1 (first generation)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Example: Profusion Series Zinnia; several marigolds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Cannot be saved from year to year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Some hybrids produce sterile seeds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Viable seeds will vary tremendously from the F1</a:t>
            </a:r>
          </a:p>
          <a:p>
            <a:endParaRPr lang="en-US" b="1" dirty="0">
              <a:solidFill>
                <a:srgbClr val="000000"/>
              </a:solidFill>
            </a:endParaRPr>
          </a:p>
          <a:p>
            <a:endParaRPr lang="en-US" sz="2000" b="1" dirty="0">
              <a:solidFill>
                <a:srgbClr val="000000"/>
              </a:solidFill>
            </a:endParaRPr>
          </a:p>
          <a:p>
            <a:endParaRPr lang="en-US" sz="2000" b="1" dirty="0">
              <a:solidFill>
                <a:srgbClr val="000000"/>
              </a:solidFill>
            </a:endParaRPr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B9A9E8E3-3908-1903-C3E6-F1AC7EE09A1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93016F2-0F8B-FBDF-BA74-BBBDC1882D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1351" y="1055593"/>
            <a:ext cx="2751618" cy="1963336"/>
          </a:xfrm>
          <a:prstGeom prst="rect">
            <a:avLst/>
          </a:prstGeom>
        </p:spPr>
      </p:pic>
      <p:pic>
        <p:nvPicPr>
          <p:cNvPr id="1026" name="Picture 2" descr="Zinnia Profusion Series, Zinnia Elegans 'Profusion, Zinnia Angustifolia 'Profusion', Zinnia x Hybrida 'Profusion', Drought tolerant plants, heat tolerant plants, Humidity tolerant plants, Low maintenance plants">
            <a:extLst>
              <a:ext uri="{FF2B5EF4-FFF2-40B4-BE49-F238E27FC236}">
                <a16:creationId xmlns:a16="http://schemas.microsoft.com/office/drawing/2014/main" id="{4FA17CB4-E547-A6E3-C42C-26D2C95EA2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7484" y="3839071"/>
            <a:ext cx="3518129" cy="2345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AE946F4-631C-8321-10E5-4BA94D8369F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8187" y="1065230"/>
            <a:ext cx="2433164" cy="196333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C9B936E-7DD3-CBCE-12B0-AAAE2B53526A}"/>
              </a:ext>
            </a:extLst>
          </p:cNvPr>
          <p:cNvSpPr txBox="1"/>
          <p:nvPr/>
        </p:nvSpPr>
        <p:spPr>
          <a:xfrm>
            <a:off x="6878186" y="3091934"/>
            <a:ext cx="50756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Purple Coneflower                 Purple Coneflower Hybrid </a:t>
            </a:r>
          </a:p>
        </p:txBody>
      </p:sp>
    </p:spTree>
    <p:extLst>
      <p:ext uri="{BB962C8B-B14F-4D97-AF65-F5344CB8AC3E}">
        <p14:creationId xmlns:p14="http://schemas.microsoft.com/office/powerpoint/2010/main" val="42451099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83F54-315B-8D2C-A2C1-22AC7C53D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7484"/>
            <a:ext cx="10515600" cy="716423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Make Plants Easy to Find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D9E02D-062F-F86E-A568-7141E9CAD7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5303" y="445370"/>
            <a:ext cx="11916697" cy="641263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3300" b="1" dirty="0">
                <a:solidFill>
                  <a:srgbClr val="CC6600"/>
                </a:solidFill>
              </a:rPr>
              <a:t>Bees see differently than we do:</a:t>
            </a:r>
          </a:p>
          <a:p>
            <a:r>
              <a:rPr lang="en-US" sz="2200" dirty="0"/>
              <a:t>Need to be up close to see flowers</a:t>
            </a:r>
          </a:p>
          <a:p>
            <a:r>
              <a:rPr lang="en-US" sz="2200" dirty="0"/>
              <a:t>Do not easily see shapes </a:t>
            </a:r>
          </a:p>
          <a:p>
            <a:r>
              <a:rPr lang="en-US" sz="2200" dirty="0"/>
              <a:t>Plant flowers in groups to make them easier to find ( 5 or more plants or area of about 3 feet)</a:t>
            </a:r>
          </a:p>
          <a:p>
            <a:r>
              <a:rPr lang="en-US" sz="2200" dirty="0"/>
              <a:t>Large plants do not need to be grouped, e.g. New England Aster</a:t>
            </a:r>
          </a:p>
          <a:p>
            <a:r>
              <a:rPr lang="en-US" sz="2200" dirty="0"/>
              <a:t>Consider flowering shrubs</a:t>
            </a:r>
            <a:br>
              <a:rPr lang="en-US" sz="2200" dirty="0"/>
            </a:br>
            <a:endParaRPr lang="en-US" sz="2200" dirty="0"/>
          </a:p>
          <a:p>
            <a:r>
              <a:rPr lang="en-US" sz="2600" b="1" dirty="0">
                <a:solidFill>
                  <a:schemeClr val="accent3"/>
                </a:solidFill>
              </a:rPr>
              <a:t>Flower Colors Easily Detected:</a:t>
            </a:r>
          </a:p>
          <a:p>
            <a:pPr lvl="1"/>
            <a:r>
              <a:rPr lang="en-US" sz="2200" dirty="0"/>
              <a:t>Blue</a:t>
            </a:r>
          </a:p>
          <a:p>
            <a:pPr lvl="1"/>
            <a:r>
              <a:rPr lang="en-US" sz="2200" dirty="0"/>
              <a:t>Purple</a:t>
            </a:r>
          </a:p>
          <a:p>
            <a:pPr lvl="1"/>
            <a:r>
              <a:rPr lang="en-US" sz="2200" dirty="0"/>
              <a:t>Yellow</a:t>
            </a:r>
          </a:p>
          <a:p>
            <a:pPr lvl="1"/>
            <a:r>
              <a:rPr lang="en-US" sz="2200" dirty="0"/>
              <a:t>White</a:t>
            </a:r>
          </a:p>
          <a:p>
            <a:pPr lvl="1"/>
            <a:r>
              <a:rPr lang="en-US" sz="2200" dirty="0"/>
              <a:t>Can see ultraviolet light</a:t>
            </a:r>
          </a:p>
          <a:p>
            <a:pPr lvl="1"/>
            <a:r>
              <a:rPr lang="en-US" sz="2200" dirty="0"/>
              <a:t>UV light shows a pattern which bees use as a landing pad</a:t>
            </a:r>
          </a:p>
          <a:p>
            <a:pPr lvl="1"/>
            <a:r>
              <a:rPr lang="en-US" sz="2200" dirty="0"/>
              <a:t>Yellow and white flowers create high contrast UV light</a:t>
            </a:r>
          </a:p>
          <a:p>
            <a:pPr lvl="1"/>
            <a:r>
              <a:rPr lang="en-US" sz="2200" dirty="0"/>
              <a:t>Bees cannot see </a:t>
            </a:r>
            <a:r>
              <a:rPr lang="en-US" sz="2200" b="1" dirty="0">
                <a:solidFill>
                  <a:srgbClr val="FF0000"/>
                </a:solidFill>
              </a:rPr>
              <a:t>Red</a:t>
            </a:r>
            <a:r>
              <a:rPr lang="en-US" sz="2200" dirty="0"/>
              <a:t> </a:t>
            </a:r>
          </a:p>
          <a:p>
            <a:pPr lvl="1"/>
            <a:endParaRPr lang="en-US" sz="2200" dirty="0"/>
          </a:p>
          <a:p>
            <a:pPr marL="0" lvl="1" indent="0">
              <a:buNone/>
            </a:pPr>
            <a:r>
              <a:rPr lang="en-US" sz="2300" b="1" dirty="0">
                <a:solidFill>
                  <a:schemeClr val="accent3"/>
                </a:solidFill>
              </a:rPr>
              <a:t>Scent:</a:t>
            </a:r>
          </a:p>
          <a:p>
            <a:pPr marL="342900" lvl="1" indent="-342900"/>
            <a:r>
              <a:rPr lang="en-US" sz="2200" dirty="0"/>
              <a:t>Bees will detect fragrant plants</a:t>
            </a:r>
          </a:p>
          <a:p>
            <a:pPr marL="342900" lvl="1" indent="-342900"/>
            <a:r>
              <a:rPr lang="en-US" sz="2200" dirty="0"/>
              <a:t>Culinary herbs, e.g. basil, oregano, and rosemary are popular</a:t>
            </a:r>
          </a:p>
          <a:p>
            <a:pPr marL="342900" lvl="1" indent="-342900"/>
            <a:r>
              <a:rPr lang="en-US" sz="2200" dirty="0"/>
              <a:t>Sweet smelling plants e.g. as lavender, lilac, and fruit trees</a:t>
            </a:r>
          </a:p>
          <a:p>
            <a:pPr marL="342900" lvl="1" indent="-342900"/>
            <a:r>
              <a:rPr lang="en-US" sz="2200" dirty="0"/>
              <a:t>Plants with a distinct odor such as catmint, sage, and chives (ornamental onion)</a:t>
            </a:r>
          </a:p>
        </p:txBody>
      </p:sp>
      <p:pic>
        <p:nvPicPr>
          <p:cNvPr id="4" name="Picture 2" descr="This may contain: three different types of flowers with the words bee on each flower and one is blue">
            <a:extLst>
              <a:ext uri="{FF2B5EF4-FFF2-40B4-BE49-F238E27FC236}">
                <a16:creationId xmlns:a16="http://schemas.microsoft.com/office/drawing/2014/main" id="{D197C66A-C0C1-2DE5-BC7F-43EA75983C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6810" y="3083253"/>
            <a:ext cx="3585106" cy="1790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50649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7EC65-8BCF-DA07-46B0-6940301E6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31288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>
                <a:solidFill>
                  <a:schemeClr val="accent3"/>
                </a:solidFill>
              </a:rPr>
              <a:t>Annuals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D27EB-F9DE-EEF6-58D8-448B4A640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135" y="796414"/>
            <a:ext cx="11710220" cy="6061586"/>
          </a:xfrm>
        </p:spPr>
        <p:txBody>
          <a:bodyPr>
            <a:normAutofit fontScale="77500" lnSpcReduction="20000"/>
          </a:bodyPr>
          <a:lstStyle/>
          <a:p>
            <a:r>
              <a:rPr lang="en-US" sz="1900" dirty="0"/>
              <a:t>Have a one-year life cycle</a:t>
            </a:r>
          </a:p>
          <a:p>
            <a:r>
              <a:rPr lang="en-US" sz="1900" dirty="0"/>
              <a:t>Annual flowers bloom the entire season</a:t>
            </a:r>
          </a:p>
          <a:p>
            <a:r>
              <a:rPr lang="en-US" sz="1900" b="1" i="1" dirty="0">
                <a:solidFill>
                  <a:schemeClr val="accent3"/>
                </a:solidFill>
              </a:rPr>
              <a:t>Self-Sowing</a:t>
            </a:r>
            <a:r>
              <a:rPr lang="en-US" sz="1900" i="1" dirty="0"/>
              <a:t> </a:t>
            </a:r>
            <a:r>
              <a:rPr lang="en-US" sz="1900" dirty="0"/>
              <a:t>annuals return due to abundance of seeds produced (Avoid hybrids if you want plants to self-sow)</a:t>
            </a:r>
          </a:p>
          <a:p>
            <a:endParaRPr lang="en-US" sz="1900" dirty="0"/>
          </a:p>
          <a:p>
            <a:pPr marL="457200" lvl="1" indent="0">
              <a:buNone/>
            </a:pPr>
            <a:r>
              <a:rPr lang="en-US" sz="1900" b="1" dirty="0">
                <a:solidFill>
                  <a:schemeClr val="accent3"/>
                </a:solidFill>
              </a:rPr>
              <a:t>Examples:</a:t>
            </a:r>
          </a:p>
          <a:p>
            <a:pPr lvl="2"/>
            <a:r>
              <a:rPr lang="en-US" sz="1800" dirty="0"/>
              <a:t>Alyssum</a:t>
            </a:r>
          </a:p>
          <a:p>
            <a:pPr lvl="2"/>
            <a:r>
              <a:rPr lang="en-US" sz="1800" dirty="0"/>
              <a:t>Cosmos</a:t>
            </a:r>
          </a:p>
          <a:p>
            <a:pPr lvl="2"/>
            <a:r>
              <a:rPr lang="en-US" sz="1800" dirty="0"/>
              <a:t>Pot Marigold</a:t>
            </a:r>
          </a:p>
          <a:p>
            <a:pPr lvl="2"/>
            <a:r>
              <a:rPr lang="en-US" sz="1800" dirty="0"/>
              <a:t>Spider Flower</a:t>
            </a:r>
          </a:p>
          <a:p>
            <a:pPr lvl="2"/>
            <a:r>
              <a:rPr lang="en-US" sz="1800" dirty="0"/>
              <a:t>Sunflowers</a:t>
            </a:r>
          </a:p>
          <a:p>
            <a:pPr lvl="2"/>
            <a:endParaRPr lang="en-US" sz="1800" dirty="0"/>
          </a:p>
          <a:p>
            <a:pPr lvl="2"/>
            <a:endParaRPr lang="en-US" sz="1800" dirty="0"/>
          </a:p>
          <a:p>
            <a:pPr lvl="1"/>
            <a:endParaRPr lang="en-US" sz="1700" dirty="0"/>
          </a:p>
          <a:p>
            <a:pPr lvl="1"/>
            <a:endParaRPr lang="en-US" sz="1700" dirty="0"/>
          </a:p>
          <a:p>
            <a:pPr lvl="1"/>
            <a:r>
              <a:rPr lang="en-US" sz="1900" dirty="0"/>
              <a:t>Will not return in the exact same spot</a:t>
            </a:r>
          </a:p>
          <a:p>
            <a:pPr lvl="1"/>
            <a:r>
              <a:rPr lang="en-US" sz="1900" dirty="0"/>
              <a:t>Be able to identify new seedlings in the spring</a:t>
            </a:r>
          </a:p>
          <a:p>
            <a:pPr marL="914400" lvl="2" indent="0">
              <a:buNone/>
            </a:pPr>
            <a:r>
              <a:rPr lang="en-US" sz="1900" dirty="0"/>
              <a:t>May want to take pictures</a:t>
            </a:r>
          </a:p>
          <a:p>
            <a:pPr lvl="1"/>
            <a:endParaRPr lang="en-US" sz="1700" dirty="0"/>
          </a:p>
          <a:p>
            <a:pPr marL="914400" lvl="2" indent="0">
              <a:buNone/>
            </a:pPr>
            <a:endParaRPr lang="en-US" sz="1700" dirty="0"/>
          </a:p>
          <a:p>
            <a:r>
              <a:rPr lang="en-US" sz="1900" dirty="0"/>
              <a:t>Basil, borage, and parsley are annuals</a:t>
            </a:r>
          </a:p>
          <a:p>
            <a:r>
              <a:rPr lang="en-US" sz="1900" dirty="0"/>
              <a:t>Most vegetables are annuals (not asparagus)</a:t>
            </a:r>
          </a:p>
          <a:p>
            <a:r>
              <a:rPr lang="en-US" sz="1900" dirty="0"/>
              <a:t>Most weeds are annuals</a:t>
            </a:r>
          </a:p>
          <a:p>
            <a:pPr lvl="2"/>
            <a:endParaRPr lang="en-US" sz="1900" dirty="0"/>
          </a:p>
          <a:p>
            <a:pPr marL="914400" lvl="2" indent="0">
              <a:buNone/>
            </a:pPr>
            <a:endParaRPr lang="en-US" sz="1800" dirty="0"/>
          </a:p>
          <a:p>
            <a:pPr marL="457200" lvl="1" indent="0">
              <a:buNone/>
            </a:pPr>
            <a:r>
              <a:rPr lang="en-US" sz="2000" dirty="0"/>
              <a:t>	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9237D72-619E-4E26-F46D-A467FAC703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6403" y="1954188"/>
            <a:ext cx="2941867" cy="2100677"/>
          </a:xfrm>
          <a:prstGeom prst="rect">
            <a:avLst/>
          </a:prstGeom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C43D537B-D3F9-3CA9-0EC6-5A6AC43576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4004" y="1997055"/>
            <a:ext cx="2689302" cy="2145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6B4B813-3BC3-DACB-CBB0-6285E81571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018" y="4094814"/>
            <a:ext cx="3017806" cy="210067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ED1AA30-A615-8346-F14F-3E86E74E9E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0991" y="1914239"/>
            <a:ext cx="3025412" cy="2100675"/>
          </a:xfrm>
          <a:prstGeom prst="rect">
            <a:avLst/>
          </a:prstGeom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68F38B53-E1A6-05DC-3298-BC64A243E7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9633" y="4134765"/>
            <a:ext cx="2718044" cy="2038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85990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B9759C-5CB5-2DD3-B695-F3994286CF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AF1D0-E43E-C7B3-4FCF-EE652E19B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50952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>
                <a:solidFill>
                  <a:schemeClr val="accent3"/>
                </a:solidFill>
              </a:rPr>
              <a:t>Perennials</a:t>
            </a:r>
            <a:br>
              <a:rPr lang="en-US" sz="2800" b="1" dirty="0">
                <a:solidFill>
                  <a:srgbClr val="CC6600"/>
                </a:solidFill>
              </a:rPr>
            </a:br>
            <a:endParaRPr lang="en-US" sz="2800" b="1" dirty="0">
              <a:solidFill>
                <a:srgbClr val="CC66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E59BD6-CE04-59B4-399F-0A089F2AAE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7586" y="1179870"/>
            <a:ext cx="10626213" cy="5604387"/>
          </a:xfrm>
        </p:spPr>
        <p:txBody>
          <a:bodyPr>
            <a:normAutofit/>
          </a:bodyPr>
          <a:lstStyle/>
          <a:p>
            <a:r>
              <a:rPr lang="en-US" sz="1600" dirty="0"/>
              <a:t>Plants that live 3 years or longer</a:t>
            </a:r>
          </a:p>
          <a:p>
            <a:r>
              <a:rPr lang="en-US" sz="1600" dirty="0"/>
              <a:t>Go dormant in winter and return in the spring</a:t>
            </a:r>
          </a:p>
          <a:p>
            <a:r>
              <a:rPr lang="en-US" sz="1600" dirty="0"/>
              <a:t>Original plant will return in same spot it was planted</a:t>
            </a:r>
          </a:p>
          <a:p>
            <a:r>
              <a:rPr lang="en-US" sz="1600" dirty="0"/>
              <a:t>Must be within our hardiness zone (6a) to survive the winter</a:t>
            </a:r>
          </a:p>
          <a:p>
            <a:pPr lvl="1"/>
            <a:r>
              <a:rPr lang="en-US" sz="1600" dirty="0"/>
              <a:t>Geographical area with an average lowest winter temperature</a:t>
            </a:r>
          </a:p>
          <a:p>
            <a:pPr lvl="1"/>
            <a:r>
              <a:rPr lang="en-US" sz="1600" dirty="0"/>
              <a:t>Indianapolis was changed from Zone 5b (-10 to -15 degrees Fahrenheit) to </a:t>
            </a:r>
          </a:p>
          <a:p>
            <a:pPr marL="457200" lvl="1" indent="0">
              <a:buNone/>
            </a:pPr>
            <a:r>
              <a:rPr lang="en-US" sz="1600" dirty="0"/>
              <a:t>   Zone 6a (-10 to -5 degrees Fahrenheit) in 2023</a:t>
            </a:r>
          </a:p>
          <a:p>
            <a:pPr lvl="1"/>
            <a:r>
              <a:rPr lang="en-US" sz="1600" dirty="0"/>
              <a:t>Some gardeners still buy Zone 5 plants to be on the safe side</a:t>
            </a:r>
          </a:p>
          <a:p>
            <a:r>
              <a:rPr lang="en-US" sz="1600" dirty="0"/>
              <a:t>Come into bloom at different times; most bloom during the summer</a:t>
            </a:r>
          </a:p>
          <a:p>
            <a:r>
              <a:rPr lang="en-US" sz="1600" dirty="0"/>
              <a:t>Period of bloom varies; most are not in bloom all season</a:t>
            </a:r>
          </a:p>
          <a:p>
            <a:r>
              <a:rPr lang="en-US" sz="1600" dirty="0"/>
              <a:t>Some perennials spread quickly either via self-seeding or fast growing root systems, e.g., Bee Balm, Black-Eyed Susan, Catmint</a:t>
            </a:r>
          </a:p>
          <a:p>
            <a:r>
              <a:rPr lang="en-US" sz="1600" dirty="0"/>
              <a:t>Some perennials grow quickly and will need to be divided, e.g., Ironweed, New England Aster, and Tall Sedum</a:t>
            </a:r>
          </a:p>
          <a:p>
            <a:pPr lvl="1"/>
            <a:r>
              <a:rPr lang="en-US" sz="1600" dirty="0"/>
              <a:t>Too big</a:t>
            </a:r>
          </a:p>
          <a:p>
            <a:pPr lvl="1"/>
            <a:r>
              <a:rPr lang="en-US" sz="1600" dirty="0"/>
              <a:t>“Bald” center</a:t>
            </a:r>
          </a:p>
          <a:p>
            <a:pPr lvl="1"/>
            <a:r>
              <a:rPr lang="en-US" sz="1600" dirty="0"/>
              <a:t>Smaller blooms</a:t>
            </a:r>
            <a:br>
              <a:rPr lang="en-US" sz="1600" dirty="0"/>
            </a:b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9323390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Sedum with bald crown">
            <a:extLst>
              <a:ext uri="{FF2B5EF4-FFF2-40B4-BE49-F238E27FC236}">
                <a16:creationId xmlns:a16="http://schemas.microsoft.com/office/drawing/2014/main" id="{F0D0766B-31F8-7461-7784-14402843B6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1" y="2072476"/>
            <a:ext cx="3567141" cy="4756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Vernonia 'Buzz Stop' Ironweed">
            <a:extLst>
              <a:ext uri="{FF2B5EF4-FFF2-40B4-BE49-F238E27FC236}">
                <a16:creationId xmlns:a16="http://schemas.microsoft.com/office/drawing/2014/main" id="{068944ED-3A71-5F86-1058-47E6369750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233" y="2103348"/>
            <a:ext cx="4218367" cy="4623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Aster 'Grape Crush' New England Aster">
            <a:extLst>
              <a:ext uri="{FF2B5EF4-FFF2-40B4-BE49-F238E27FC236}">
                <a16:creationId xmlns:a16="http://schemas.microsoft.com/office/drawing/2014/main" id="{6786DF2A-3280-8A43-2B26-B3FE2CA062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6742" y="2103348"/>
            <a:ext cx="4205258" cy="4623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93726A5-6841-3673-9F10-B2479DD26314}"/>
              </a:ext>
            </a:extLst>
          </p:cNvPr>
          <p:cNvSpPr txBox="1"/>
          <p:nvPr/>
        </p:nvSpPr>
        <p:spPr>
          <a:xfrm>
            <a:off x="1581613" y="688258"/>
            <a:ext cx="83194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3"/>
                </a:solidFill>
              </a:rPr>
              <a:t>Ironweed, Tall Sedum, and New England Aster</a:t>
            </a:r>
          </a:p>
        </p:txBody>
      </p:sp>
    </p:spTree>
    <p:extLst>
      <p:ext uri="{BB962C8B-B14F-4D97-AF65-F5344CB8AC3E}">
        <p14:creationId xmlns:p14="http://schemas.microsoft.com/office/powerpoint/2010/main" val="1470137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24A3B-05B8-ED5E-5559-157C3BA72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826"/>
            <a:ext cx="10515600" cy="48178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accent3"/>
                </a:solidFill>
              </a:rPr>
              <a:t>Sample Perennials Growing in Part Sun or Part Shade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AEB047-A64B-A5C1-3363-5649341689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322" y="581178"/>
            <a:ext cx="2062700" cy="2750266"/>
          </a:xfrm>
          <a:prstGeom prst="rect">
            <a:avLst/>
          </a:prstGeom>
        </p:spPr>
      </p:pic>
      <p:sp>
        <p:nvSpPr>
          <p:cNvPr id="5" name="AutoShape 2" descr="Nepeta 'Cat's Pajamas',  Catmint 'Cat's Pajamas', Nepeta faassenii 'Cat's Pajamas' PP31127 CPBRAF, blue flowers, violet flowers, lavender flowers">
            <a:extLst>
              <a:ext uri="{FF2B5EF4-FFF2-40B4-BE49-F238E27FC236}">
                <a16:creationId xmlns:a16="http://schemas.microsoft.com/office/drawing/2014/main" id="{B4D716ED-107B-01C0-FF81-600859568D7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4" descr="Nepeta 'Cat's Pajamas',  Catmint 'Cat's Pajamas', Nepeta faassenii 'Cat's Pajamas' PP31127 CPBRAF, blue flowers, violet flowers, lavender flowers">
            <a:extLst>
              <a:ext uri="{FF2B5EF4-FFF2-40B4-BE49-F238E27FC236}">
                <a16:creationId xmlns:a16="http://schemas.microsoft.com/office/drawing/2014/main" id="{D47DD21E-D670-6E60-72CE-2AACE5CE115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 descr="Nepeta 'Cat's Pajamas',  Catmint 'Cat's Pajamas', Nepeta faassenii 'Cat's Pajamas' PP31127 CPBRAF, blue flowers, violet flowers, lavender flowers">
            <a:extLst>
              <a:ext uri="{FF2B5EF4-FFF2-40B4-BE49-F238E27FC236}">
                <a16:creationId xmlns:a16="http://schemas.microsoft.com/office/drawing/2014/main" id="{3B18741E-85E0-9D22-A1F5-D806C70F20D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8" descr="Nepeta 'Cat's Pajamas',  Catmint 'Cat's Pajamas', Nepeta faassenii 'Cat's Pajamas' PP31127 CPBRAF, blue flowers, violet flowers, lavender flowers">
            <a:extLst>
              <a:ext uri="{FF2B5EF4-FFF2-40B4-BE49-F238E27FC236}">
                <a16:creationId xmlns:a16="http://schemas.microsoft.com/office/drawing/2014/main" id="{22B7E028-64E1-983D-61B6-F19AF7D5715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00800" y="3733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6" name="Picture 2" descr="Nepeta 'Catwalk Queen' Catmint">
            <a:extLst>
              <a:ext uri="{FF2B5EF4-FFF2-40B4-BE49-F238E27FC236}">
                <a16:creationId xmlns:a16="http://schemas.microsoft.com/office/drawing/2014/main" id="{C8BB017E-FEAB-9DBD-09B0-A6E0F6F38A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8142" y="618857"/>
            <a:ext cx="2826893" cy="2689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aptisia australis False Indigo">
            <a:extLst>
              <a:ext uri="{FF2B5EF4-FFF2-40B4-BE49-F238E27FC236}">
                <a16:creationId xmlns:a16="http://schemas.microsoft.com/office/drawing/2014/main" id="{458A7B11-C6C3-DF19-555D-6101C5E477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5035" y="614400"/>
            <a:ext cx="2837375" cy="2686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Veronica 'Perfectly Picasso' Spike Speedwell">
            <a:extLst>
              <a:ext uri="{FF2B5EF4-FFF2-40B4-BE49-F238E27FC236}">
                <a16:creationId xmlns:a16="http://schemas.microsoft.com/office/drawing/2014/main" id="{613A4C3E-69D0-6323-7FFE-092DFBABF4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7615" y="3249738"/>
            <a:ext cx="2947310" cy="2713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Phlox 'Dream Girl' Tall Garden Phlox">
            <a:extLst>
              <a:ext uri="{FF2B5EF4-FFF2-40B4-BE49-F238E27FC236}">
                <a16:creationId xmlns:a16="http://schemas.microsoft.com/office/drawing/2014/main" id="{C258E390-3DD5-88FA-EB66-CB30B0D90A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075" y="3291210"/>
            <a:ext cx="2689121" cy="2689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Phlox 'Red Wing' Creeping Phlox">
            <a:extLst>
              <a:ext uri="{FF2B5EF4-FFF2-40B4-BE49-F238E27FC236}">
                <a16:creationId xmlns:a16="http://schemas.microsoft.com/office/drawing/2014/main" id="{9ABCD6DF-8F0C-AAD9-4473-B7983D50A5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6196" y="3301658"/>
            <a:ext cx="2668226" cy="2668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Eutrochium fistulosum, Joe-Pye Weed, Trumpetweed, Queen Of The Meadow, Hollow Joe-Pye Weed, Eupatoriadelphus fistulosus, Eupatorium fistulosum">
            <a:extLst>
              <a:ext uri="{FF2B5EF4-FFF2-40B4-BE49-F238E27FC236}">
                <a16:creationId xmlns:a16="http://schemas.microsoft.com/office/drawing/2014/main" id="{858AEA66-F71E-2A43-E323-0E56B568BD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2986" y="650237"/>
            <a:ext cx="3939545" cy="2626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FD1A017-1CEE-3DB1-0042-A0B1BC8C0D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40793" y="3300874"/>
            <a:ext cx="3346822" cy="26622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FDA6F71-929C-50AF-C484-D17847B01BC7}"/>
              </a:ext>
            </a:extLst>
          </p:cNvPr>
          <p:cNvSpPr txBox="1"/>
          <p:nvPr/>
        </p:nvSpPr>
        <p:spPr>
          <a:xfrm>
            <a:off x="257075" y="6109398"/>
            <a:ext cx="11677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Top:  Bee Balm, Catmint, False Indigo, Joy Pye Weed                                                                                                  </a:t>
            </a:r>
          </a:p>
          <a:p>
            <a:r>
              <a:rPr lang="en-US" sz="1600" dirty="0"/>
              <a:t>Bottom: Tall Garden Phlox, Creeping Phlox, Turtlehead, Veronica/Speedwell</a:t>
            </a:r>
          </a:p>
        </p:txBody>
      </p:sp>
    </p:spTree>
    <p:extLst>
      <p:ext uri="{BB962C8B-B14F-4D97-AF65-F5344CB8AC3E}">
        <p14:creationId xmlns:p14="http://schemas.microsoft.com/office/powerpoint/2010/main" val="28281570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669336-6377-3E40-FE91-97868E07BE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F1FFA-FBBF-156D-4B31-C8C220B2C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50952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>
                <a:solidFill>
                  <a:schemeClr val="accent3"/>
                </a:solidFill>
              </a:rPr>
              <a:t>Online Ordering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D89763-649C-503C-F24D-A66CCF6E56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7586" y="1179870"/>
            <a:ext cx="10626213" cy="5604387"/>
          </a:xfrm>
        </p:spPr>
        <p:txBody>
          <a:bodyPr>
            <a:normAutofit/>
          </a:bodyPr>
          <a:lstStyle/>
          <a:p>
            <a:endParaRPr lang="en-US" sz="1600" dirty="0"/>
          </a:p>
          <a:p>
            <a:r>
              <a:rPr lang="en-US" sz="1800" dirty="0"/>
              <a:t>Check the size of the pot</a:t>
            </a:r>
          </a:p>
          <a:p>
            <a:pPr lvl="1"/>
            <a:r>
              <a:rPr lang="en-US" sz="1600" dirty="0"/>
              <a:t>Most are only around 3 inches</a:t>
            </a:r>
          </a:p>
          <a:p>
            <a:pPr lvl="1"/>
            <a:r>
              <a:rPr lang="en-US" sz="1600" dirty="0"/>
              <a:t>Newgardenplants.com sells “generous quart” size plants</a:t>
            </a:r>
          </a:p>
          <a:p>
            <a:pPr lvl="1"/>
            <a:r>
              <a:rPr lang="en-US" sz="1600" dirty="0"/>
              <a:t>Romencegardens.com sells quart size pots</a:t>
            </a:r>
          </a:p>
          <a:p>
            <a:pPr lvl="1"/>
            <a:endParaRPr lang="en-US" sz="1600" dirty="0"/>
          </a:p>
          <a:p>
            <a:r>
              <a:rPr lang="en-US" sz="1800" dirty="0"/>
              <a:t>Check </a:t>
            </a:r>
            <a:r>
              <a:rPr lang="en-US" sz="1800" dirty="0" err="1"/>
              <a:t>Ebay</a:t>
            </a:r>
            <a:r>
              <a:rPr lang="en-US" sz="1800" dirty="0"/>
              <a:t> and Etsy for better deals</a:t>
            </a:r>
          </a:p>
          <a:p>
            <a:endParaRPr lang="en-US" sz="1800" dirty="0"/>
          </a:p>
          <a:p>
            <a:r>
              <a:rPr lang="en-US" sz="1800" dirty="0"/>
              <a:t>Check the location of the seller</a:t>
            </a:r>
          </a:p>
          <a:p>
            <a:pPr lvl="1"/>
            <a:r>
              <a:rPr lang="en-US" sz="1600" dirty="0"/>
              <a:t>Closer to Indiana will have lower shipping costs</a:t>
            </a:r>
          </a:p>
          <a:p>
            <a:pPr lvl="1"/>
            <a:r>
              <a:rPr lang="en-US" sz="1600" dirty="0"/>
              <a:t>Too far away can compromise the plant if shipping takes several days</a:t>
            </a:r>
          </a:p>
          <a:p>
            <a:pPr lvl="1"/>
            <a:endParaRPr lang="en-US" sz="1600" dirty="0"/>
          </a:p>
          <a:p>
            <a:r>
              <a:rPr lang="en-US" sz="1800" dirty="0"/>
              <a:t>Check to be sure plant is hardy to Zone 6a</a:t>
            </a:r>
          </a:p>
        </p:txBody>
      </p:sp>
    </p:spTree>
    <p:extLst>
      <p:ext uri="{BB962C8B-B14F-4D97-AF65-F5344CB8AC3E}">
        <p14:creationId xmlns:p14="http://schemas.microsoft.com/office/powerpoint/2010/main" val="8120561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2F308C-B40E-97D9-1B6B-1E960E2940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D7E73-E1BC-D360-1E16-BFB122D53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50952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>
                <a:solidFill>
                  <a:schemeClr val="accent3"/>
                </a:solidFill>
              </a:rPr>
              <a:t>Native Plants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992016-758E-3B21-3271-416ABC97F2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7586" y="1179870"/>
            <a:ext cx="10626213" cy="56043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Have existed in a geographical area for thousands of years</a:t>
            </a:r>
          </a:p>
          <a:p>
            <a:r>
              <a:rPr lang="en-US" sz="1600" dirty="0"/>
              <a:t>Do not need fertilizer</a:t>
            </a:r>
          </a:p>
          <a:p>
            <a:r>
              <a:rPr lang="en-US" sz="1600" dirty="0"/>
              <a:t>Are drought resistant</a:t>
            </a:r>
          </a:p>
          <a:p>
            <a:r>
              <a:rPr lang="en-US" sz="1600" dirty="0"/>
              <a:t>Are usually not bothered by pests or disease</a:t>
            </a:r>
          </a:p>
          <a:p>
            <a:r>
              <a:rPr lang="en-US" sz="1600" dirty="0"/>
              <a:t>Improve soil health</a:t>
            </a:r>
          </a:p>
          <a:p>
            <a:r>
              <a:rPr lang="en-US" sz="1600" dirty="0"/>
              <a:t>Offer superior nectar and pollen compared to many non-native species</a:t>
            </a:r>
          </a:p>
          <a:p>
            <a:pPr marL="0" indent="0">
              <a:buNone/>
            </a:pPr>
            <a:r>
              <a:rPr lang="en-US" sz="1800" dirty="0"/>
              <a:t>Limited selections in big box stores</a:t>
            </a:r>
          </a:p>
          <a:p>
            <a:r>
              <a:rPr lang="en-US" sz="1800" dirty="0"/>
              <a:t>Some garden stores have native plant sections</a:t>
            </a:r>
          </a:p>
          <a:p>
            <a:r>
              <a:rPr lang="en-US" sz="1800" dirty="0"/>
              <a:t>Farrell Family Nursery, 8627 E. McGregor, Indianapolis</a:t>
            </a:r>
          </a:p>
          <a:p>
            <a:pPr lvl="1"/>
            <a:r>
              <a:rPr lang="en-US" sz="1600" dirty="0"/>
              <a:t>Carries natives at reasonable price</a:t>
            </a:r>
          </a:p>
          <a:p>
            <a:pPr lvl="1"/>
            <a:r>
              <a:rPr lang="en-US" sz="1600" dirty="0"/>
              <a:t>Contact them to order something they don’t carry</a:t>
            </a:r>
          </a:p>
          <a:p>
            <a:pPr lvl="1"/>
            <a:r>
              <a:rPr lang="en-US" sz="1600" dirty="0"/>
              <a:t>Residential business open on select weekends spring-fall</a:t>
            </a:r>
          </a:p>
          <a:p>
            <a:pPr lvl="1"/>
            <a:r>
              <a:rPr lang="en-US" sz="1600" b="1" dirty="0">
                <a:solidFill>
                  <a:schemeClr val="accent3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https://farrellnusery.com</a:t>
            </a:r>
            <a:endParaRPr lang="en-US" sz="1600" b="1" dirty="0">
              <a:solidFill>
                <a:schemeClr val="accent3"/>
              </a:solidFill>
            </a:endParaRPr>
          </a:p>
          <a:p>
            <a:r>
              <a:rPr lang="en-US" sz="1800" dirty="0"/>
              <a:t>Online stores specializing in natives, e.g. Prairie Moon Nursery</a:t>
            </a:r>
          </a:p>
          <a:p>
            <a:pPr lvl="1"/>
            <a:r>
              <a:rPr lang="en-US" sz="1600" dirty="0"/>
              <a:t>Be sure plants are native to Indiana</a:t>
            </a:r>
          </a:p>
          <a:p>
            <a:pPr lvl="1"/>
            <a:r>
              <a:rPr lang="en-US" sz="1600" dirty="0"/>
              <a:t>Plants will be more expensive and smaller than if buying in a store</a:t>
            </a:r>
          </a:p>
        </p:txBody>
      </p:sp>
    </p:spTree>
    <p:extLst>
      <p:ext uri="{BB962C8B-B14F-4D97-AF65-F5344CB8AC3E}">
        <p14:creationId xmlns:p14="http://schemas.microsoft.com/office/powerpoint/2010/main" val="4740172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Picture of an Arkansas beardtungue plant">
            <a:extLst>
              <a:ext uri="{FF2B5EF4-FFF2-40B4-BE49-F238E27FC236}">
                <a16:creationId xmlns:a16="http://schemas.microsoft.com/office/drawing/2014/main" id="{C640433D-74DC-05FA-CA1A-5DDDB2F120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542" y="4245306"/>
            <a:ext cx="2301112" cy="2059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47D00CD-27AA-3E04-090A-89142CB7EF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1340" y="895787"/>
            <a:ext cx="2444747" cy="19556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718E3E3-0D2C-8E15-D919-BD391C022C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31" y="898633"/>
            <a:ext cx="2333102" cy="1955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4C20C76-BBEC-03F8-4EF6-A661A558019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965" y="886654"/>
            <a:ext cx="2308406" cy="195560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" descr="Black Eye Susan">
            <a:extLst>
              <a:ext uri="{FF2B5EF4-FFF2-40B4-BE49-F238E27FC236}">
                <a16:creationId xmlns:a16="http://schemas.microsoft.com/office/drawing/2014/main" id="{547C75E3-38A1-A85C-2532-980A6C40A3D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6833" y="888800"/>
            <a:ext cx="2433866" cy="19556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Coreopsis lanceolata, Lanceleaf Coreopsis, Lance-leaved Coreopsis, Lanceleaf Tickseed, Sand Coreopsis, Drought tolerant plants, dry soil plants, heat tolerant plants, humidity tolerant plants, yellow flowers">
            <a:extLst>
              <a:ext uri="{FF2B5EF4-FFF2-40B4-BE49-F238E27FC236}">
                <a16:creationId xmlns:a16="http://schemas.microsoft.com/office/drawing/2014/main" id="{43BEAACA-5DC7-41D9-6501-9B349334E4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6087" y="886654"/>
            <a:ext cx="2623340" cy="1955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45E43B9-3CB0-C901-7EF5-22D904A6D888}"/>
              </a:ext>
            </a:extLst>
          </p:cNvPr>
          <p:cNvSpPr txBox="1"/>
          <p:nvPr/>
        </p:nvSpPr>
        <p:spPr>
          <a:xfrm>
            <a:off x="3411623" y="188971"/>
            <a:ext cx="4812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3"/>
                </a:solidFill>
              </a:rPr>
              <a:t>Sample Native Plants for Sun: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4E353A-06EA-B142-755C-3C89C95A02E2}"/>
              </a:ext>
            </a:extLst>
          </p:cNvPr>
          <p:cNvSpPr txBox="1"/>
          <p:nvPr/>
        </p:nvSpPr>
        <p:spPr>
          <a:xfrm>
            <a:off x="213381" y="3038240"/>
            <a:ext cx="11855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C6600"/>
                </a:solidFill>
              </a:rPr>
              <a:t>Blazing Star              Black-Eyed Susan         Butterfly Weed           Purple Coneflower          </a:t>
            </a:r>
            <a:r>
              <a:rPr lang="en-US" sz="1600" b="1" dirty="0" err="1">
                <a:solidFill>
                  <a:srgbClr val="CC6600"/>
                </a:solidFill>
              </a:rPr>
              <a:t>Lanceleaf</a:t>
            </a:r>
            <a:r>
              <a:rPr lang="en-US" sz="1600" b="1" dirty="0">
                <a:solidFill>
                  <a:srgbClr val="CC6600"/>
                </a:solidFill>
              </a:rPr>
              <a:t> </a:t>
            </a:r>
            <a:r>
              <a:rPr lang="en-US" sz="1600" dirty="0">
                <a:solidFill>
                  <a:srgbClr val="CC6600"/>
                </a:solidFill>
              </a:rPr>
              <a:t>Coreopsis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96C0E66-5CA5-0AEB-0A60-530122AB10E1}"/>
              </a:ext>
            </a:extLst>
          </p:cNvPr>
          <p:cNvSpPr txBox="1"/>
          <p:nvPr/>
        </p:nvSpPr>
        <p:spPr>
          <a:xfrm>
            <a:off x="80545" y="3668096"/>
            <a:ext cx="114742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3"/>
                </a:solidFill>
              </a:rPr>
              <a:t>Sample Native Plants for Part-Sun or Part-Shade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58E7F85-06EA-3807-747F-65E04642A90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3556" y="4245306"/>
            <a:ext cx="2442941" cy="2045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FB9845A-3386-3562-0138-AD5E5C523E5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6613" y="4245307"/>
            <a:ext cx="2582107" cy="2059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Picture 4" descr="Agastache Black Adder, Giant Hyssop Black Adder, Long blooming perennials">
            <a:extLst>
              <a:ext uri="{FF2B5EF4-FFF2-40B4-BE49-F238E27FC236}">
                <a16:creationId xmlns:a16="http://schemas.microsoft.com/office/drawing/2014/main" id="{1AD0E98B-17F3-39F1-D01A-1A09E235A6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1449" y="4251332"/>
            <a:ext cx="2582107" cy="205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ampanulastrum americanum, American Bellflower, Tall Bellflower, Lavender Flowers, Blue Flowers">
            <a:extLst>
              <a:ext uri="{FF2B5EF4-FFF2-40B4-BE49-F238E27FC236}">
                <a16:creationId xmlns:a16="http://schemas.microsoft.com/office/drawing/2014/main" id="{3ACBA114-DF83-F634-4FCA-A33D5B852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31" y="4251337"/>
            <a:ext cx="2699344" cy="2045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016B8E3-8E86-0AA3-E6E6-B23782803445}"/>
              </a:ext>
            </a:extLst>
          </p:cNvPr>
          <p:cNvSpPr txBox="1"/>
          <p:nvPr/>
        </p:nvSpPr>
        <p:spPr>
          <a:xfrm>
            <a:off x="107862" y="6367536"/>
            <a:ext cx="119723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C6600"/>
                </a:solidFill>
              </a:rPr>
              <a:t>American Bellflower            Beardtongue            Garden Phlox                 Giant Hyssop                 Spiderwort   </a:t>
            </a:r>
          </a:p>
        </p:txBody>
      </p:sp>
    </p:spTree>
    <p:extLst>
      <p:ext uri="{BB962C8B-B14F-4D97-AF65-F5344CB8AC3E}">
        <p14:creationId xmlns:p14="http://schemas.microsoft.com/office/powerpoint/2010/main" val="19034983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35869" y="196196"/>
            <a:ext cx="11316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+mj-ea"/>
                <a:cs typeface="+mj-cs"/>
              </a:rPr>
              <a:t>Shrub Cultivars</a:t>
            </a:r>
          </a:p>
        </p:txBody>
      </p:sp>
      <p:sp>
        <p:nvSpPr>
          <p:cNvPr id="9" name="AutoShape 6" descr="A beautifully rounded Bloomerang Ballet lilac flowering in the springtime.">
            <a:extLst>
              <a:ext uri="{FF2B5EF4-FFF2-40B4-BE49-F238E27FC236}">
                <a16:creationId xmlns:a16="http://schemas.microsoft.com/office/drawing/2014/main" id="{26CEFB2A-5D1B-FA50-3F5A-1973ADDBBAA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8" descr="A beautifully rounded Bloomerang Ballet lilac flowering in the springtime.">
            <a:extLst>
              <a:ext uri="{FF2B5EF4-FFF2-40B4-BE49-F238E27FC236}">
                <a16:creationId xmlns:a16="http://schemas.microsoft.com/office/drawing/2014/main" id="{CA2715D3-972A-A924-DD69-F71A421B77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44" name="Picture 20">
            <a:extLst>
              <a:ext uri="{FF2B5EF4-FFF2-40B4-BE49-F238E27FC236}">
                <a16:creationId xmlns:a16="http://schemas.microsoft.com/office/drawing/2014/main" id="{4BE50670-301B-ED86-8407-3BFFBE8C54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819" y="934128"/>
            <a:ext cx="5527983" cy="4145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23D5BCD-1D4D-2813-64B9-40AF69D98637}"/>
              </a:ext>
            </a:extLst>
          </p:cNvPr>
          <p:cNvSpPr txBox="1"/>
          <p:nvPr/>
        </p:nvSpPr>
        <p:spPr>
          <a:xfrm>
            <a:off x="383459" y="5535561"/>
            <a:ext cx="108253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C6600"/>
                </a:solidFill>
              </a:rPr>
              <a:t>Common Lilac </a:t>
            </a:r>
            <a:r>
              <a:rPr lang="en-US" b="1" i="1" dirty="0">
                <a:solidFill>
                  <a:srgbClr val="CC6600"/>
                </a:solidFill>
              </a:rPr>
              <a:t>(Syringa vulgaris)                                       Syringa </a:t>
            </a:r>
            <a:r>
              <a:rPr lang="en-US" b="1" i="1" dirty="0" err="1">
                <a:solidFill>
                  <a:srgbClr val="CC6600"/>
                </a:solidFill>
              </a:rPr>
              <a:t>meyeri</a:t>
            </a:r>
            <a:r>
              <a:rPr lang="en-US" b="1" i="1" dirty="0">
                <a:solidFill>
                  <a:srgbClr val="CC6600"/>
                </a:solidFill>
              </a:rPr>
              <a:t> </a:t>
            </a:r>
            <a:r>
              <a:rPr lang="en-US" b="1" dirty="0">
                <a:solidFill>
                  <a:srgbClr val="CC6600"/>
                </a:solidFill>
              </a:rPr>
              <a:t> ‘</a:t>
            </a:r>
            <a:r>
              <a:rPr lang="en-US" b="1" dirty="0" err="1">
                <a:solidFill>
                  <a:srgbClr val="CC6600"/>
                </a:solidFill>
              </a:rPr>
              <a:t>Palibin</a:t>
            </a:r>
            <a:r>
              <a:rPr lang="en-US" b="1" dirty="0">
                <a:solidFill>
                  <a:srgbClr val="CC6600"/>
                </a:solidFill>
              </a:rPr>
              <a:t>’</a:t>
            </a:r>
          </a:p>
          <a:p>
            <a:r>
              <a:rPr lang="en-US" dirty="0"/>
              <a:t>10-15 feet tall and wide	                                                      4-5 feet tall and 4-6 feet wide</a:t>
            </a:r>
          </a:p>
        </p:txBody>
      </p:sp>
      <p:pic>
        <p:nvPicPr>
          <p:cNvPr id="2058" name="Picture 10">
            <a:extLst>
              <a:ext uri="{FF2B5EF4-FFF2-40B4-BE49-F238E27FC236}">
                <a16:creationId xmlns:a16="http://schemas.microsoft.com/office/drawing/2014/main" id="{14244B0F-2FC1-A74D-1671-EC6B4FBED3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6200" y="934128"/>
            <a:ext cx="5537212" cy="4145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86697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A953EF-A6B4-7073-CA06-1837A7D87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4882A79A-201F-FD06-CBE7-828AC1C65252}"/>
              </a:ext>
            </a:extLst>
          </p:cNvPr>
          <p:cNvSpPr txBox="1"/>
          <p:nvPr/>
        </p:nvSpPr>
        <p:spPr>
          <a:xfrm>
            <a:off x="435869" y="196196"/>
            <a:ext cx="113168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+mj-ea"/>
                <a:cs typeface="+mj-cs"/>
              </a:rPr>
              <a:t>Proven Winners® Dwarf Shrub Cultivars</a:t>
            </a:r>
          </a:p>
        </p:txBody>
      </p:sp>
      <p:sp>
        <p:nvSpPr>
          <p:cNvPr id="9" name="AutoShape 6" descr="A beautifully rounded Bloomerang Ballet lilac flowering in the springtime.">
            <a:extLst>
              <a:ext uri="{FF2B5EF4-FFF2-40B4-BE49-F238E27FC236}">
                <a16:creationId xmlns:a16="http://schemas.microsoft.com/office/drawing/2014/main" id="{66039605-07A8-4072-69F6-0A9CB966E14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8" descr="A beautifully rounded Bloomerang Ballet lilac flowering in the springtime.">
            <a:extLst>
              <a:ext uri="{FF2B5EF4-FFF2-40B4-BE49-F238E27FC236}">
                <a16:creationId xmlns:a16="http://schemas.microsoft.com/office/drawing/2014/main" id="{FAED8B34-269C-7252-16AF-F8413F52594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4031F22-670B-7A82-5328-35D466F05394}"/>
              </a:ext>
            </a:extLst>
          </p:cNvPr>
          <p:cNvSpPr txBox="1"/>
          <p:nvPr/>
        </p:nvSpPr>
        <p:spPr>
          <a:xfrm>
            <a:off x="0" y="5335123"/>
            <a:ext cx="121802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2-4 feet tall and wide                   4-5 feet tall and wide                      30-36 inches tall; 28-36 inches wide          1-2 feet tall and wide</a:t>
            </a:r>
          </a:p>
        </p:txBody>
      </p:sp>
      <p:pic>
        <p:nvPicPr>
          <p:cNvPr id="2050" name="Picture 2" descr="Close-up: Sugar Shack Cephalanthus">
            <a:extLst>
              <a:ext uri="{FF2B5EF4-FFF2-40B4-BE49-F238E27FC236}">
                <a16:creationId xmlns:a16="http://schemas.microsoft.com/office/drawing/2014/main" id="{D3447272-68EC-97FE-87CA-9854CDE48A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8137" y="1743407"/>
            <a:ext cx="3208253" cy="3148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Sprinter Buxus">
            <a:extLst>
              <a:ext uri="{FF2B5EF4-FFF2-40B4-BE49-F238E27FC236}">
                <a16:creationId xmlns:a16="http://schemas.microsoft.com/office/drawing/2014/main" id="{E721B889-F08F-F13A-C601-6C2C1BF45B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8" y="1743408"/>
            <a:ext cx="2996379" cy="3157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andscape: Sugartina &amp;#039;Crystalina&amp;#039; Clethra (summersweet)">
            <a:extLst>
              <a:ext uri="{FF2B5EF4-FFF2-40B4-BE49-F238E27FC236}">
                <a16:creationId xmlns:a16="http://schemas.microsoft.com/office/drawing/2014/main" id="{F2BEA7F7-C3BA-7CFF-4A00-2649A61D8B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6390" y="1743406"/>
            <a:ext cx="2967472" cy="3157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6">
            <a:extLst>
              <a:ext uri="{FF2B5EF4-FFF2-40B4-BE49-F238E27FC236}">
                <a16:creationId xmlns:a16="http://schemas.microsoft.com/office/drawing/2014/main" id="{D795C815-A660-7125-DD97-68A762A05D1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8">
            <a:extLst>
              <a:ext uri="{FF2B5EF4-FFF2-40B4-BE49-F238E27FC236}">
                <a16:creationId xmlns:a16="http://schemas.microsoft.com/office/drawing/2014/main" id="{747E7DB9-4DB7-AF25-B679-324E247E6CD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00800" y="3733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10">
            <a:extLst>
              <a:ext uri="{FF2B5EF4-FFF2-40B4-BE49-F238E27FC236}">
                <a16:creationId xmlns:a16="http://schemas.microsoft.com/office/drawing/2014/main" id="{D9AB1D51-3BB0-428E-AF24-4AEA6392DB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553200" y="3886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1C5D7F-7A23-ED21-5BB2-B7EA278C0E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3862" y="1743407"/>
            <a:ext cx="2996380" cy="315704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42AF6E5-02E7-EDF2-95FD-AECC051C8856}"/>
              </a:ext>
            </a:extLst>
          </p:cNvPr>
          <p:cNvSpPr txBox="1"/>
          <p:nvPr/>
        </p:nvSpPr>
        <p:spPr>
          <a:xfrm>
            <a:off x="11758" y="4877923"/>
            <a:ext cx="125538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C6600"/>
                </a:solidFill>
              </a:rPr>
              <a:t>Sprinter® Boxwood                     Sugar Shack® Button Bush            </a:t>
            </a:r>
            <a:r>
              <a:rPr lang="en-US" sz="1400" dirty="0" err="1">
                <a:solidFill>
                  <a:srgbClr val="CC6600"/>
                </a:solidFill>
              </a:rPr>
              <a:t>Sugartina</a:t>
            </a:r>
            <a:r>
              <a:rPr lang="en-US" sz="1400" dirty="0">
                <a:solidFill>
                  <a:srgbClr val="CC6600"/>
                </a:solidFill>
              </a:rPr>
              <a:t>® ‘</a:t>
            </a:r>
            <a:r>
              <a:rPr lang="en-US" sz="1400" dirty="0" err="1">
                <a:solidFill>
                  <a:srgbClr val="CC6600"/>
                </a:solidFill>
              </a:rPr>
              <a:t>Cystalina</a:t>
            </a:r>
            <a:r>
              <a:rPr lang="en-US" sz="1400" dirty="0">
                <a:solidFill>
                  <a:srgbClr val="CC6600"/>
                </a:solidFill>
              </a:rPr>
              <a:t>’ </a:t>
            </a:r>
            <a:r>
              <a:rPr lang="en-US" sz="1400" dirty="0" err="1">
                <a:solidFill>
                  <a:srgbClr val="CC6600"/>
                </a:solidFill>
              </a:rPr>
              <a:t>Summersweet</a:t>
            </a:r>
            <a:r>
              <a:rPr lang="en-US" sz="1400" dirty="0">
                <a:solidFill>
                  <a:srgbClr val="CC6600"/>
                </a:solidFill>
              </a:rPr>
              <a:t>   </a:t>
            </a:r>
            <a:r>
              <a:rPr lang="en-US" sz="1400" dirty="0" err="1">
                <a:solidFill>
                  <a:srgbClr val="CC6600"/>
                </a:solidFill>
              </a:rPr>
              <a:t>Lil’Ditty</a:t>
            </a:r>
            <a:r>
              <a:rPr lang="en-US" sz="1400" dirty="0">
                <a:solidFill>
                  <a:srgbClr val="CC6600"/>
                </a:solidFill>
              </a:rPr>
              <a:t>® </a:t>
            </a:r>
            <a:r>
              <a:rPr lang="en-US" sz="1400" dirty="0" err="1">
                <a:solidFill>
                  <a:srgbClr val="CC6600"/>
                </a:solidFill>
              </a:rPr>
              <a:t>Witherod</a:t>
            </a:r>
            <a:r>
              <a:rPr lang="en-US" sz="1400" dirty="0">
                <a:solidFill>
                  <a:srgbClr val="CC6600"/>
                </a:solidFill>
              </a:rPr>
              <a:t> Viburnum</a:t>
            </a:r>
          </a:p>
        </p:txBody>
      </p:sp>
    </p:spTree>
    <p:extLst>
      <p:ext uri="{BB962C8B-B14F-4D97-AF65-F5344CB8AC3E}">
        <p14:creationId xmlns:p14="http://schemas.microsoft.com/office/powerpoint/2010/main" val="34371941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3357B1-8D87-B32F-07DE-1B2E26EF33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2D8B7E93-AD97-9EF7-6960-C96B45F76DD0}"/>
              </a:ext>
            </a:extLst>
          </p:cNvPr>
          <p:cNvSpPr txBox="1"/>
          <p:nvPr/>
        </p:nvSpPr>
        <p:spPr>
          <a:xfrm>
            <a:off x="435869" y="196196"/>
            <a:ext cx="113168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+mj-ea"/>
                <a:cs typeface="+mj-cs"/>
              </a:rPr>
              <a:t>Flowering Ground Cover Cultivars</a:t>
            </a:r>
          </a:p>
        </p:txBody>
      </p:sp>
      <p:sp>
        <p:nvSpPr>
          <p:cNvPr id="9" name="AutoShape 6" descr="A beautifully rounded Bloomerang Ballet lilac flowering in the springtime.">
            <a:extLst>
              <a:ext uri="{FF2B5EF4-FFF2-40B4-BE49-F238E27FC236}">
                <a16:creationId xmlns:a16="http://schemas.microsoft.com/office/drawing/2014/main" id="{CA14175E-2638-9C8E-DB20-184C0FE0D31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8" descr="A beautifully rounded Bloomerang Ballet lilac flowering in the springtime.">
            <a:extLst>
              <a:ext uri="{FF2B5EF4-FFF2-40B4-BE49-F238E27FC236}">
                <a16:creationId xmlns:a16="http://schemas.microsoft.com/office/drawing/2014/main" id="{17A418E0-81B2-BADF-C162-50885142B0F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AutoShape 6">
            <a:extLst>
              <a:ext uri="{FF2B5EF4-FFF2-40B4-BE49-F238E27FC236}">
                <a16:creationId xmlns:a16="http://schemas.microsoft.com/office/drawing/2014/main" id="{D18A8D50-B12B-460E-569F-028B9E097DB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8">
            <a:extLst>
              <a:ext uri="{FF2B5EF4-FFF2-40B4-BE49-F238E27FC236}">
                <a16:creationId xmlns:a16="http://schemas.microsoft.com/office/drawing/2014/main" id="{94861548-C219-1C57-D354-BE1EDA1A7CF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00800" y="3733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10">
            <a:extLst>
              <a:ext uri="{FF2B5EF4-FFF2-40B4-BE49-F238E27FC236}">
                <a16:creationId xmlns:a16="http://schemas.microsoft.com/office/drawing/2014/main" id="{4B0E582A-DD79-968D-566B-22A9F5E4A61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553200" y="3886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2" name="Picture 4" descr="Ajuga 'Burgundy Glow' Bugleweed">
            <a:extLst>
              <a:ext uri="{FF2B5EF4-FFF2-40B4-BE49-F238E27FC236}">
                <a16:creationId xmlns:a16="http://schemas.microsoft.com/office/drawing/2014/main" id="{8077B860-A1CC-AEE6-7B8F-A60631880C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87738"/>
            <a:ext cx="2786160" cy="3140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Thymus 'Coccineus' Red Creeping Thyme">
            <a:extLst>
              <a:ext uri="{FF2B5EF4-FFF2-40B4-BE49-F238E27FC236}">
                <a16:creationId xmlns:a16="http://schemas.microsoft.com/office/drawing/2014/main" id="{7F6F9399-C1DD-381B-172B-76212850A1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160" y="1187738"/>
            <a:ext cx="3141905" cy="3141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D2845DF8-1D00-FE60-879D-6EED8D6815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0630" y="1187737"/>
            <a:ext cx="2991370" cy="3140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9BC68FED-8E64-A050-1EDE-BBE6F36056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036" y="1187737"/>
            <a:ext cx="3283836" cy="3141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CAA0EAA-D371-DD64-8C8A-BCD62D3A30E7}"/>
              </a:ext>
            </a:extLst>
          </p:cNvPr>
          <p:cNvSpPr txBox="1"/>
          <p:nvPr/>
        </p:nvSpPr>
        <p:spPr>
          <a:xfrm>
            <a:off x="0" y="4488446"/>
            <a:ext cx="120051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C6600"/>
                </a:solidFill>
              </a:rPr>
              <a:t>Ajuga ‘Burgandy Glow’           Creeping Red Thyme ‘</a:t>
            </a:r>
            <a:r>
              <a:rPr lang="en-US" sz="1400" dirty="0" err="1">
                <a:solidFill>
                  <a:srgbClr val="CC6600"/>
                </a:solidFill>
              </a:rPr>
              <a:t>Coccineus</a:t>
            </a:r>
            <a:r>
              <a:rPr lang="en-US" sz="1400" dirty="0">
                <a:solidFill>
                  <a:srgbClr val="CC6600"/>
                </a:solidFill>
              </a:rPr>
              <a:t>’        Creeping Phlox ‘Millstream </a:t>
            </a:r>
            <a:r>
              <a:rPr lang="en-US" sz="1400" dirty="0" err="1">
                <a:solidFill>
                  <a:srgbClr val="CC6600"/>
                </a:solidFill>
              </a:rPr>
              <a:t>Dahpne</a:t>
            </a:r>
            <a:r>
              <a:rPr lang="en-US" sz="1400" dirty="0">
                <a:solidFill>
                  <a:srgbClr val="CC6600"/>
                </a:solidFill>
              </a:rPr>
              <a:t>’      Dead Nettle ‘Pink Chablis’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EAAACC-B4F6-140D-8BFE-8ED3778E317F}"/>
              </a:ext>
            </a:extLst>
          </p:cNvPr>
          <p:cNvSpPr txBox="1"/>
          <p:nvPr/>
        </p:nvSpPr>
        <p:spPr>
          <a:xfrm>
            <a:off x="245806" y="5243155"/>
            <a:ext cx="107269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         </a:t>
            </a:r>
            <a:r>
              <a:rPr lang="en-US" b="1" dirty="0">
                <a:solidFill>
                  <a:schemeClr val="accent3"/>
                </a:solidFill>
              </a:rPr>
              <a:t>Ajuga (aka Bugleweed),  Phlox, and Dead Nettle will grow in part shade</a:t>
            </a:r>
          </a:p>
        </p:txBody>
      </p:sp>
    </p:spTree>
    <p:extLst>
      <p:ext uri="{BB962C8B-B14F-4D97-AF65-F5344CB8AC3E}">
        <p14:creationId xmlns:p14="http://schemas.microsoft.com/office/powerpoint/2010/main" val="22843764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EA8BDB-3A97-1E85-FA64-C294F3B478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4455775-7376-B13F-1EFA-837F217506D6}"/>
              </a:ext>
            </a:extLst>
          </p:cNvPr>
          <p:cNvSpPr txBox="1"/>
          <p:nvPr/>
        </p:nvSpPr>
        <p:spPr>
          <a:xfrm>
            <a:off x="435869" y="196196"/>
            <a:ext cx="113168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+mj-ea"/>
                <a:cs typeface="+mj-cs"/>
              </a:rPr>
              <a:t>VINES</a:t>
            </a:r>
          </a:p>
        </p:txBody>
      </p:sp>
      <p:sp>
        <p:nvSpPr>
          <p:cNvPr id="9" name="AutoShape 6" descr="A beautifully rounded Bloomerang Ballet lilac flowering in the springtime.">
            <a:extLst>
              <a:ext uri="{FF2B5EF4-FFF2-40B4-BE49-F238E27FC236}">
                <a16:creationId xmlns:a16="http://schemas.microsoft.com/office/drawing/2014/main" id="{2698282C-7F2C-33C1-63D6-A273D4E9DB8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8" descr="A beautifully rounded Bloomerang Ballet lilac flowering in the springtime.">
            <a:extLst>
              <a:ext uri="{FF2B5EF4-FFF2-40B4-BE49-F238E27FC236}">
                <a16:creationId xmlns:a16="http://schemas.microsoft.com/office/drawing/2014/main" id="{56DAB025-C371-9A14-B0FE-EBFE1553CEA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AutoShape 6">
            <a:extLst>
              <a:ext uri="{FF2B5EF4-FFF2-40B4-BE49-F238E27FC236}">
                <a16:creationId xmlns:a16="http://schemas.microsoft.com/office/drawing/2014/main" id="{54DF1192-A2E0-3EFA-4205-75180642EBA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8">
            <a:extLst>
              <a:ext uri="{FF2B5EF4-FFF2-40B4-BE49-F238E27FC236}">
                <a16:creationId xmlns:a16="http://schemas.microsoft.com/office/drawing/2014/main" id="{5B9BE8BB-C5B6-EE6A-5B79-DFA3D76D62E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00800" y="3733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10">
            <a:extLst>
              <a:ext uri="{FF2B5EF4-FFF2-40B4-BE49-F238E27FC236}">
                <a16:creationId xmlns:a16="http://schemas.microsoft.com/office/drawing/2014/main" id="{6238FD4E-F121-7D1A-7097-5612819B50C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553200" y="3886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6" name="Picture 2" descr="Rosa 'Open Arms', Rosa 'Chewpixcel', Rose 'Chewpixcel', Rambler Roses, Polyantha Roses, Fragrant roses, pink roses, Climbing Roses">
            <a:extLst>
              <a:ext uri="{FF2B5EF4-FFF2-40B4-BE49-F238E27FC236}">
                <a16:creationId xmlns:a16="http://schemas.microsoft.com/office/drawing/2014/main" id="{AAB76A7E-AFD9-8668-2920-9F80C00CDE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3781" y="1076550"/>
            <a:ext cx="2920246" cy="2173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hunbergia alata, Black-Eyed Susan Vine, Black-Eyed Susan, Black-Eyed Clock Vine,  Winged Clockvine, Orange Vine, Orange Flowers, Orange Climber, Perennial Vines">
            <a:extLst>
              <a:ext uri="{FF2B5EF4-FFF2-40B4-BE49-F238E27FC236}">
                <a16:creationId xmlns:a16="http://schemas.microsoft.com/office/drawing/2014/main" id="{43B48D62-C2F5-B639-3BE0-0DE979892C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22" y="1076550"/>
            <a:ext cx="2844520" cy="2210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35C030F-B6B0-2001-307C-D62CC275D8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2129" y="1076550"/>
            <a:ext cx="3171652" cy="2210283"/>
          </a:xfrm>
          <a:prstGeom prst="rect">
            <a:avLst/>
          </a:prstGeom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36A38E90-84E6-E139-5A57-87B286355C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4027" y="1112950"/>
            <a:ext cx="3099079" cy="2173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2B2F9F3-5B6F-740E-0CAC-EAA44C479373}"/>
              </a:ext>
            </a:extLst>
          </p:cNvPr>
          <p:cNvSpPr txBox="1"/>
          <p:nvPr/>
        </p:nvSpPr>
        <p:spPr>
          <a:xfrm>
            <a:off x="101322" y="3411795"/>
            <a:ext cx="120717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C6600"/>
                </a:solidFill>
              </a:rPr>
              <a:t>Black-Eyed Susan Vine         Honeysuckle ‘Major Wheeler’      Rambling Rose ‘Open Arms’       Trumpet Vine ‘Apricot’</a:t>
            </a:r>
            <a:endParaRPr lang="en-US" sz="1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C3B705-EE83-C13C-D118-A9BCD121CC5D}"/>
              </a:ext>
            </a:extLst>
          </p:cNvPr>
          <p:cNvSpPr txBox="1"/>
          <p:nvPr/>
        </p:nvSpPr>
        <p:spPr>
          <a:xfrm>
            <a:off x="65409" y="3902749"/>
            <a:ext cx="120717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3-8 feet tall, 3-6 feet wide      6-8 feet tall, 5-10 feet wide        5-8 feet tall, 4-5 feet wide       12-15 feet tall, 3-5 feet wide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888CACE-C4A3-247A-1626-225F8EC2DCA7}"/>
              </a:ext>
            </a:extLst>
          </p:cNvPr>
          <p:cNvSpPr txBox="1"/>
          <p:nvPr/>
        </p:nvSpPr>
        <p:spPr>
          <a:xfrm>
            <a:off x="0" y="4807974"/>
            <a:ext cx="123372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3"/>
                </a:solidFill>
              </a:rPr>
              <a:t>Black-Eyed Susan Vine is an annual</a:t>
            </a:r>
          </a:p>
          <a:p>
            <a:endParaRPr lang="en-US" b="1" dirty="0"/>
          </a:p>
          <a:p>
            <a:r>
              <a:rPr lang="en-US" b="1" dirty="0">
                <a:solidFill>
                  <a:schemeClr val="accent3"/>
                </a:solidFill>
              </a:rPr>
              <a:t>Would not recommend any cultivar except ‘Apricot’ for Trumpet Vine; others can grow rampantly </a:t>
            </a:r>
          </a:p>
        </p:txBody>
      </p:sp>
    </p:spTree>
    <p:extLst>
      <p:ext uri="{BB962C8B-B14F-4D97-AF65-F5344CB8AC3E}">
        <p14:creationId xmlns:p14="http://schemas.microsoft.com/office/powerpoint/2010/main" val="271015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C76CC-A5D9-F06F-1D19-41295820B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accent3"/>
                </a:solidFill>
              </a:rPr>
              <a:t>Happy Planting!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075A43-523E-CFF4-3748-B1ACD0B7F3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9610" y="1690688"/>
            <a:ext cx="7085599" cy="508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440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1">
      <a:majorFont>
        <a:latin typeface="Bookman Old Style"/>
        <a:ea typeface=""/>
        <a:cs typeface=""/>
      </a:majorFont>
      <a:minorFont>
        <a:latin typeface="Bookman Old Sty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5094</TotalTime>
  <Words>2114</Words>
  <Application>Microsoft Office PowerPoint</Application>
  <PresentationFormat>Widescreen</PresentationFormat>
  <Paragraphs>303</Paragraphs>
  <Slides>23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Aptos</vt:lpstr>
      <vt:lpstr>Arial</vt:lpstr>
      <vt:lpstr>Bookman Old Style</vt:lpstr>
      <vt:lpstr>Wingdings</vt:lpstr>
      <vt:lpstr>Office Theme</vt:lpstr>
      <vt:lpstr>PowerPoint Presentation</vt:lpstr>
      <vt:lpstr>Numerous Choices</vt:lpstr>
      <vt:lpstr>Right Plant in the Right Place</vt:lpstr>
      <vt:lpstr>Helpful Resources</vt:lpstr>
      <vt:lpstr>PowerPoint Presentation</vt:lpstr>
      <vt:lpstr>PowerPoint Presentation</vt:lpstr>
      <vt:lpstr>PowerPoint Presentation</vt:lpstr>
      <vt:lpstr>Use Botanical Name to Research and Select Plants </vt:lpstr>
      <vt:lpstr>Use Botanical Name to Research and Select Plants</vt:lpstr>
      <vt:lpstr>Use Botanical Name to Research and Select Plants</vt:lpstr>
      <vt:lpstr>Make Plants Easy to Find</vt:lpstr>
      <vt:lpstr>Annuals</vt:lpstr>
      <vt:lpstr>Perennials </vt:lpstr>
      <vt:lpstr>PowerPoint Presentation</vt:lpstr>
      <vt:lpstr>Sample Perennials Growing in Part Sun or Part Shade</vt:lpstr>
      <vt:lpstr>Online Ordering</vt:lpstr>
      <vt:lpstr>Native Plants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Happy Planting!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Eileen Van Kavelaar</dc:creator>
  <cp:lastModifiedBy>Jennifer Slaughter</cp:lastModifiedBy>
  <cp:revision>4</cp:revision>
  <dcterms:created xsi:type="dcterms:W3CDTF">2026-02-11T19:38:07Z</dcterms:created>
  <dcterms:modified xsi:type="dcterms:W3CDTF">2026-03-03T22:55:40Z</dcterms:modified>
</cp:coreProperties>
</file>